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88" r:id="rId3"/>
    <p:sldId id="265" r:id="rId4"/>
    <p:sldId id="281" r:id="rId5"/>
    <p:sldId id="307" r:id="rId6"/>
    <p:sldId id="276" r:id="rId7"/>
    <p:sldId id="277" r:id="rId8"/>
    <p:sldId id="278" r:id="rId9"/>
    <p:sldId id="282" r:id="rId10"/>
    <p:sldId id="299" r:id="rId11"/>
    <p:sldId id="302" r:id="rId12"/>
    <p:sldId id="303" r:id="rId13"/>
    <p:sldId id="308" r:id="rId14"/>
    <p:sldId id="309" r:id="rId15"/>
    <p:sldId id="284" r:id="rId16"/>
    <p:sldId id="310" r:id="rId17"/>
    <p:sldId id="315" r:id="rId18"/>
    <p:sldId id="294" r:id="rId19"/>
    <p:sldId id="300" r:id="rId20"/>
    <p:sldId id="311" r:id="rId21"/>
    <p:sldId id="301" r:id="rId22"/>
    <p:sldId id="314" r:id="rId23"/>
    <p:sldId id="296" r:id="rId24"/>
    <p:sldId id="298" r:id="rId25"/>
    <p:sldId id="305" r:id="rId26"/>
    <p:sldId id="312" r:id="rId27"/>
    <p:sldId id="313" r:id="rId28"/>
    <p:sldId id="292" r:id="rId29"/>
    <p:sldId id="317" r:id="rId30"/>
    <p:sldId id="273" r:id="rId31"/>
  </p:sldIdLst>
  <p:sldSz cx="12192000" cy="6858000"/>
  <p:notesSz cx="6858000" cy="9144000"/>
  <p:embeddedFontLst>
    <p:embeddedFont>
      <p:font typeface="DX시인과나" panose="02020600000000000000" pitchFamily="18" charset="-127"/>
      <p:regular r:id="rId32"/>
    </p:embeddedFont>
    <p:embeddedFont>
      <p:font typeface="나눔바른고딕" panose="020B0603020101020101" pitchFamily="50" charset="-127"/>
      <p:regular r:id="rId33"/>
      <p:bold r:id="rId34"/>
    </p:embeddedFont>
    <p:embeddedFont>
      <p:font typeface="나눔바른고딕 Light" panose="020B0603020101020101" pitchFamily="50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333F50"/>
    <a:srgbClr val="000000"/>
    <a:srgbClr val="F2F2F2"/>
    <a:srgbClr val="5B9BD5"/>
    <a:srgbClr val="FFFFFF"/>
    <a:srgbClr val="063DB8"/>
    <a:srgbClr val="FFD966"/>
    <a:srgbClr val="152543"/>
    <a:srgbClr val="000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8DBFED-24DD-4512-9255-5FCC512198D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F153B239-22F8-4BEA-AA07-9BA23E10D4C8}">
      <dgm:prSet phldrT="[텍스트]" custT="1"/>
      <dgm:spPr/>
      <dgm:t>
        <a:bodyPr/>
        <a:lstStyle/>
        <a:p>
          <a:pPr algn="ctr" latinLnBrk="1">
            <a:buAutoNum type="arabicPeriod"/>
          </a:pPr>
          <a:r>
            <a: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동영상 기반 감정 인식 기술</a:t>
          </a:r>
        </a:p>
      </dgm:t>
    </dgm:pt>
    <dgm:pt modelId="{CED7848C-D331-4C49-89D3-B3BC8DA69DAE}" type="parTrans" cxnId="{481EFAA9-94CD-4F40-AC33-38236E3CEA2C}">
      <dgm:prSet/>
      <dgm:spPr/>
      <dgm:t>
        <a:bodyPr/>
        <a:lstStyle/>
        <a:p>
          <a:pPr latinLnBrk="1"/>
          <a:endParaRPr lang="ko-KR" altLang="en-US"/>
        </a:p>
      </dgm:t>
    </dgm:pt>
    <dgm:pt modelId="{506AADCA-C043-4681-852C-6E8F4A29070D}" type="sibTrans" cxnId="{481EFAA9-94CD-4F40-AC33-38236E3CEA2C}">
      <dgm:prSet/>
      <dgm:spPr/>
      <dgm:t>
        <a:bodyPr/>
        <a:lstStyle/>
        <a:p>
          <a:pPr latinLnBrk="1"/>
          <a:endParaRPr lang="ko-KR" altLang="en-US"/>
        </a:p>
      </dgm:t>
    </dgm:pt>
    <dgm:pt modelId="{26FFD191-207A-4D51-B5C4-3BF4134EACF1}">
      <dgm:prSet phldrT="[텍스트]" custT="1"/>
      <dgm:spPr/>
      <dgm:t>
        <a:bodyPr/>
        <a:lstStyle/>
        <a:p>
          <a:pPr latinLnBrk="1">
            <a:buAutoNum type="arabicPeriod"/>
          </a:pPr>
          <a:r>
            <a: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음성 기반 감정 인식 기술</a:t>
          </a:r>
        </a:p>
      </dgm:t>
    </dgm:pt>
    <dgm:pt modelId="{A2C81893-0D76-409E-84FF-25C44B78F846}" type="parTrans" cxnId="{9E0E0CD1-0F81-4D11-94A3-2150897F87AE}">
      <dgm:prSet/>
      <dgm:spPr/>
      <dgm:t>
        <a:bodyPr/>
        <a:lstStyle/>
        <a:p>
          <a:pPr latinLnBrk="1"/>
          <a:endParaRPr lang="ko-KR" altLang="en-US"/>
        </a:p>
      </dgm:t>
    </dgm:pt>
    <dgm:pt modelId="{24FAF03E-D813-4DBB-A2CF-02191302B066}" type="sibTrans" cxnId="{9E0E0CD1-0F81-4D11-94A3-2150897F87AE}">
      <dgm:prSet/>
      <dgm:spPr/>
      <dgm:t>
        <a:bodyPr/>
        <a:lstStyle/>
        <a:p>
          <a:pPr latinLnBrk="1"/>
          <a:endParaRPr lang="ko-KR" altLang="en-US"/>
        </a:p>
      </dgm:t>
    </dgm:pt>
    <dgm:pt modelId="{B9972D4E-D777-476F-B24A-F6E018EFD7E6}">
      <dgm:prSet phldrT="[텍스트]" custT="1"/>
      <dgm:spPr/>
      <dgm:t>
        <a:bodyPr/>
        <a:lstStyle/>
        <a:p>
          <a:pPr latinLnBrk="1">
            <a:buAutoNum type="arabicPeriod"/>
          </a:pPr>
          <a:r>
            <a: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생체신호 기반 감정 인식 기술</a:t>
          </a:r>
        </a:p>
      </dgm:t>
    </dgm:pt>
    <dgm:pt modelId="{0EC05614-4F38-4BDA-8B79-A8C0B91DE49A}" type="parTrans" cxnId="{0E9430DF-F099-413F-AC2C-77A0FDED36C1}">
      <dgm:prSet/>
      <dgm:spPr/>
      <dgm:t>
        <a:bodyPr/>
        <a:lstStyle/>
        <a:p>
          <a:pPr latinLnBrk="1"/>
          <a:endParaRPr lang="ko-KR" altLang="en-US"/>
        </a:p>
      </dgm:t>
    </dgm:pt>
    <dgm:pt modelId="{40512531-9B01-4AC4-8374-8213AAD7CDAA}" type="sibTrans" cxnId="{0E9430DF-F099-413F-AC2C-77A0FDED36C1}">
      <dgm:prSet/>
      <dgm:spPr/>
      <dgm:t>
        <a:bodyPr/>
        <a:lstStyle/>
        <a:p>
          <a:pPr latinLnBrk="1"/>
          <a:endParaRPr lang="ko-KR" altLang="en-US"/>
        </a:p>
      </dgm:t>
    </dgm:pt>
    <dgm:pt modelId="{24F9BBCA-037F-484E-BC42-4C4718D885B2}" type="pres">
      <dgm:prSet presAssocID="{C98DBFED-24DD-4512-9255-5FCC512198DD}" presName="diagram" presStyleCnt="0">
        <dgm:presLayoutVars>
          <dgm:dir/>
          <dgm:resizeHandles val="exact"/>
        </dgm:presLayoutVars>
      </dgm:prSet>
      <dgm:spPr/>
    </dgm:pt>
    <dgm:pt modelId="{4460DF2D-410C-4F77-A59C-41E36AAA00FB}" type="pres">
      <dgm:prSet presAssocID="{F153B239-22F8-4BEA-AA07-9BA23E10D4C8}" presName="node" presStyleLbl="node1" presStyleIdx="0" presStyleCnt="3">
        <dgm:presLayoutVars>
          <dgm:bulletEnabled val="1"/>
        </dgm:presLayoutVars>
      </dgm:prSet>
      <dgm:spPr/>
    </dgm:pt>
    <dgm:pt modelId="{BDD2F473-E308-4D85-AE41-FC532E41CE7C}" type="pres">
      <dgm:prSet presAssocID="{506AADCA-C043-4681-852C-6E8F4A29070D}" presName="sibTrans" presStyleCnt="0"/>
      <dgm:spPr/>
    </dgm:pt>
    <dgm:pt modelId="{3A5DB765-3BB6-46D0-ABDE-6945D633002B}" type="pres">
      <dgm:prSet presAssocID="{26FFD191-207A-4D51-B5C4-3BF4134EACF1}" presName="node" presStyleLbl="node1" presStyleIdx="1" presStyleCnt="3">
        <dgm:presLayoutVars>
          <dgm:bulletEnabled val="1"/>
        </dgm:presLayoutVars>
      </dgm:prSet>
      <dgm:spPr/>
    </dgm:pt>
    <dgm:pt modelId="{33ED535D-0EFE-48FA-955B-75FA2D59685A}" type="pres">
      <dgm:prSet presAssocID="{24FAF03E-D813-4DBB-A2CF-02191302B066}" presName="sibTrans" presStyleCnt="0"/>
      <dgm:spPr/>
    </dgm:pt>
    <dgm:pt modelId="{1AEDB689-9678-4868-86F8-4BDE2A17250F}" type="pres">
      <dgm:prSet presAssocID="{B9972D4E-D777-476F-B24A-F6E018EFD7E6}" presName="node" presStyleLbl="node1" presStyleIdx="2" presStyleCnt="3">
        <dgm:presLayoutVars>
          <dgm:bulletEnabled val="1"/>
        </dgm:presLayoutVars>
      </dgm:prSet>
      <dgm:spPr/>
    </dgm:pt>
  </dgm:ptLst>
  <dgm:cxnLst>
    <dgm:cxn modelId="{47175B0A-09DA-4856-9154-3A69A696A133}" type="presOf" srcId="{B9972D4E-D777-476F-B24A-F6E018EFD7E6}" destId="{1AEDB689-9678-4868-86F8-4BDE2A17250F}" srcOrd="0" destOrd="0" presId="urn:microsoft.com/office/officeart/2005/8/layout/default"/>
    <dgm:cxn modelId="{77E7170F-95A7-42AC-901B-6C5FDCC03481}" type="presOf" srcId="{26FFD191-207A-4D51-B5C4-3BF4134EACF1}" destId="{3A5DB765-3BB6-46D0-ABDE-6945D633002B}" srcOrd="0" destOrd="0" presId="urn:microsoft.com/office/officeart/2005/8/layout/default"/>
    <dgm:cxn modelId="{0F47E480-9878-47A3-909F-11AE36290033}" type="presOf" srcId="{C98DBFED-24DD-4512-9255-5FCC512198DD}" destId="{24F9BBCA-037F-484E-BC42-4C4718D885B2}" srcOrd="0" destOrd="0" presId="urn:microsoft.com/office/officeart/2005/8/layout/default"/>
    <dgm:cxn modelId="{481EFAA9-94CD-4F40-AC33-38236E3CEA2C}" srcId="{C98DBFED-24DD-4512-9255-5FCC512198DD}" destId="{F153B239-22F8-4BEA-AA07-9BA23E10D4C8}" srcOrd="0" destOrd="0" parTransId="{CED7848C-D331-4C49-89D3-B3BC8DA69DAE}" sibTransId="{506AADCA-C043-4681-852C-6E8F4A29070D}"/>
    <dgm:cxn modelId="{85CF27C5-659F-49EA-B24B-36E3CA6FD493}" type="presOf" srcId="{F153B239-22F8-4BEA-AA07-9BA23E10D4C8}" destId="{4460DF2D-410C-4F77-A59C-41E36AAA00FB}" srcOrd="0" destOrd="0" presId="urn:microsoft.com/office/officeart/2005/8/layout/default"/>
    <dgm:cxn modelId="{9E0E0CD1-0F81-4D11-94A3-2150897F87AE}" srcId="{C98DBFED-24DD-4512-9255-5FCC512198DD}" destId="{26FFD191-207A-4D51-B5C4-3BF4134EACF1}" srcOrd="1" destOrd="0" parTransId="{A2C81893-0D76-409E-84FF-25C44B78F846}" sibTransId="{24FAF03E-D813-4DBB-A2CF-02191302B066}"/>
    <dgm:cxn modelId="{0E9430DF-F099-413F-AC2C-77A0FDED36C1}" srcId="{C98DBFED-24DD-4512-9255-5FCC512198DD}" destId="{B9972D4E-D777-476F-B24A-F6E018EFD7E6}" srcOrd="2" destOrd="0" parTransId="{0EC05614-4F38-4BDA-8B79-A8C0B91DE49A}" sibTransId="{40512531-9B01-4AC4-8374-8213AAD7CDAA}"/>
    <dgm:cxn modelId="{1831BA53-1AB6-4446-828D-01E3D0443A05}" type="presParOf" srcId="{24F9BBCA-037F-484E-BC42-4C4718D885B2}" destId="{4460DF2D-410C-4F77-A59C-41E36AAA00FB}" srcOrd="0" destOrd="0" presId="urn:microsoft.com/office/officeart/2005/8/layout/default"/>
    <dgm:cxn modelId="{2158B82D-9EBB-430E-97A4-2CC69E91A9A2}" type="presParOf" srcId="{24F9BBCA-037F-484E-BC42-4C4718D885B2}" destId="{BDD2F473-E308-4D85-AE41-FC532E41CE7C}" srcOrd="1" destOrd="0" presId="urn:microsoft.com/office/officeart/2005/8/layout/default"/>
    <dgm:cxn modelId="{31FC1182-D2FC-44D8-984E-670ACD1C4C68}" type="presParOf" srcId="{24F9BBCA-037F-484E-BC42-4C4718D885B2}" destId="{3A5DB765-3BB6-46D0-ABDE-6945D633002B}" srcOrd="2" destOrd="0" presId="urn:microsoft.com/office/officeart/2005/8/layout/default"/>
    <dgm:cxn modelId="{4A3885C0-8117-459D-8D70-F372ABF83ECE}" type="presParOf" srcId="{24F9BBCA-037F-484E-BC42-4C4718D885B2}" destId="{33ED535D-0EFE-48FA-955B-75FA2D59685A}" srcOrd="3" destOrd="0" presId="urn:microsoft.com/office/officeart/2005/8/layout/default"/>
    <dgm:cxn modelId="{ECAD4018-46EE-4BDA-B478-66BE36FBC2A8}" type="presParOf" srcId="{24F9BBCA-037F-484E-BC42-4C4718D885B2}" destId="{1AEDB689-9678-4868-86F8-4BDE2A17250F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0DF2D-410C-4F77-A59C-41E36AAA00FB}">
      <dsp:nvSpPr>
        <dsp:cNvPr id="0" name=""/>
        <dsp:cNvSpPr/>
      </dsp:nvSpPr>
      <dsp:spPr>
        <a:xfrm>
          <a:off x="873" y="1145"/>
          <a:ext cx="3408512" cy="20451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동영상 기반 감정 인식 기술</a:t>
          </a:r>
        </a:p>
      </dsp:txBody>
      <dsp:txXfrm>
        <a:off x="873" y="1145"/>
        <a:ext cx="3408512" cy="2045107"/>
      </dsp:txXfrm>
    </dsp:sp>
    <dsp:sp modelId="{3A5DB765-3BB6-46D0-ABDE-6945D633002B}">
      <dsp:nvSpPr>
        <dsp:cNvPr id="0" name=""/>
        <dsp:cNvSpPr/>
      </dsp:nvSpPr>
      <dsp:spPr>
        <a:xfrm>
          <a:off x="3750238" y="1145"/>
          <a:ext cx="3408512" cy="20451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음성 기반 감정 인식 기술</a:t>
          </a:r>
        </a:p>
      </dsp:txBody>
      <dsp:txXfrm>
        <a:off x="3750238" y="1145"/>
        <a:ext cx="3408512" cy="2045107"/>
      </dsp:txXfrm>
    </dsp:sp>
    <dsp:sp modelId="{1AEDB689-9678-4868-86F8-4BDE2A17250F}">
      <dsp:nvSpPr>
        <dsp:cNvPr id="0" name=""/>
        <dsp:cNvSpPr/>
      </dsp:nvSpPr>
      <dsp:spPr>
        <a:xfrm>
          <a:off x="1875556" y="2387104"/>
          <a:ext cx="3408512" cy="20451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생체신호 기반 감정 인식 기술</a:t>
          </a:r>
        </a:p>
      </dsp:txBody>
      <dsp:txXfrm>
        <a:off x="1875556" y="2387104"/>
        <a:ext cx="3408512" cy="20451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93BE-3E3B-456E-8F34-EE97AA481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1880DF-9135-4B67-A552-105CA035E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FE688A-C32C-432F-8CD2-DEA979CD8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5E27BF-846F-431E-B635-9FAFA2CBB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A3D54-DCAD-4CC8-A4F2-F099CF76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27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D055A-E9EB-45C7-B640-52056804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52B54B-3464-4A6A-95E1-DE8B45B29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54990-FA51-4452-872D-471081C5A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4A22CE-6776-4016-A93F-DC5E3CD8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6DFA7-D155-4A6E-BEAC-C2223C71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300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409A92-9C5C-4E59-9000-DFBE94C9BF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B9EF1-2793-477A-B8E5-765BBFC56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48FA3-40C3-4F9C-9C2F-2337C74DD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FAAA39-8E64-4F6C-956D-60146C30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E0025-C847-4367-939B-4B4BDD9A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845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9AFFDE-93A9-4CD6-801A-E7B4E5D0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F82DAD-73A1-4C10-84FC-60ADD2A87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F850EC-776B-4B44-A126-48CBBA0AE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ADCCF-CECC-482D-B4E2-F4D0C32E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A84256-DDEA-492A-B06A-FA73BCAA6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606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F8689-3657-4196-B55A-6B799B752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965A40-6E05-4C25-868B-832A5943B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EA7C80-A651-46B5-938D-E82A7431D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BD6E1-C265-4A7F-846D-C60C9F901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FF538-0A78-444B-9EBF-F41CF177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428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2CFCD-AB9F-4429-B81D-B32B216D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18872B-A40C-447B-8592-9556B664E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9D696C-C378-46CD-956B-37E178888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3D2730-A026-470F-B09A-55FC246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52B470-09B7-4DE2-BD59-84091B7BA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D25244-1E06-405D-A308-C60C0BCE8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102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3D59C-6A98-4D37-827D-6D8FC12E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4E8864-4471-479E-B9AB-1DE083BF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DB99D2-10E6-4CBF-8B29-1AEF8B365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91B5B6-1DE9-458F-A8C0-04112A81C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ED68FD-8A85-4F0F-9C5E-13AB36B4C0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65A0E8-1226-4050-9074-B9FA04F3E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CF7FDC-7C91-44E3-9B70-9DE144FFD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D203AD-1D2F-42B1-AB53-02583F7C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96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9C264-A17E-4508-A8BD-993BA006A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F4686B-1768-40C3-8803-AF7811CC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1BF1DA-8D75-4BD1-AAC0-B5083491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CB108-DC64-453A-B694-B71CEB45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04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9B1CC7-68C0-4E72-BA86-E8A0360D2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D33360-2CCC-461A-B1A6-1DC270B2E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488F71-10B3-4D8F-8C2B-284BF8039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00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57EB8-9BEA-48F3-9C89-B3B4A5097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B49AFB-EEF4-4FCF-8059-5EE5E5202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387F31-2153-4B3E-B044-09BD66D41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85A5A4-7205-4EEC-8CEE-CCCE9202D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DD7F81-4B1F-4B8A-93DA-CC96358A7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3AA47-9509-4E18-A31D-72A55848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33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E9277-6645-4FEE-A4C3-3D0E8F42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8F8FF3-1DA5-4CF4-A757-1DCE8ADFF4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6E8ABB-6E0C-4AF4-90D3-65DAD4433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E2D5E0-98E0-461F-9379-2FC94D45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FB4B88-99C8-4D37-B63B-6B8BF120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6A43F-D7F3-4C73-A1E9-C643C63A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140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66A209-CD3E-444D-AE1E-3877B2115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2FEBC0-4247-4308-8EB9-C48945E91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56311D-A2C1-4A2F-8119-AB4F230521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EA708-5E36-4B02-8E34-24D7F87E6728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5B89A1-244E-40AD-BE2A-10F7D8246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C86B27-C2BE-4D21-A8CF-43B02B1A6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34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svgsilh.com/ko/f44336/image/1622517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A18F52F-8285-4800-B30B-F336D0BB68D7}"/>
              </a:ext>
            </a:extLst>
          </p:cNvPr>
          <p:cNvGrpSpPr/>
          <p:nvPr/>
        </p:nvGrpSpPr>
        <p:grpSpPr>
          <a:xfrm>
            <a:off x="3096685" y="1930902"/>
            <a:ext cx="5998629" cy="2794404"/>
            <a:chOff x="4736756" y="2784844"/>
            <a:chExt cx="2783472" cy="20873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CC0353-E2B6-46AF-901F-FE0440CD21EE}"/>
                </a:ext>
              </a:extLst>
            </p:cNvPr>
            <p:cNvSpPr txBox="1"/>
            <p:nvPr/>
          </p:nvSpPr>
          <p:spPr>
            <a:xfrm>
              <a:off x="4907466" y="2964012"/>
              <a:ext cx="2361968" cy="1908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안녕이 </a:t>
              </a:r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:</a:t>
              </a:r>
            </a:p>
            <a:p>
              <a:pPr algn="dist"/>
              <a:r>
                <a:rPr lang="ko-KR" altLang="en-US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감정 힐링을 위한 </a:t>
              </a:r>
              <a:r>
                <a:rPr lang="ko-KR" altLang="en-US" sz="3200" dirty="0" err="1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챗봇</a:t>
              </a:r>
              <a:r>
                <a:rPr lang="ko-KR" altLang="en-US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기반 스마트 램프</a:t>
              </a:r>
              <a:endParaRPr lang="en-US" altLang="ko-KR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dist"/>
              <a:endParaRPr lang="en-US" altLang="ko-KR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dist"/>
              <a:r>
                <a:rPr lang="ko-KR" altLang="en-US" sz="1600" dirty="0" err="1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시계보니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12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시조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(12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조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)</a:t>
              </a:r>
            </a:p>
            <a:p>
              <a:pPr algn="dist"/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허성현 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/ 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윤상원 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/ 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박희망 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/ 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김용현 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/ </a:t>
              </a:r>
              <a:r>
                <a:rPr lang="ko-KR" altLang="en-US" sz="1600" dirty="0" err="1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김화연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/ </a:t>
              </a:r>
              <a:r>
                <a:rPr lang="ko-KR" altLang="en-US" sz="1600" dirty="0" err="1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배경륜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DCD1B1F-F289-45DF-8147-136721D812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6756" y="2784844"/>
              <a:ext cx="250794" cy="4466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37D3CB6-F2E8-4E60-8C96-A1EF2FA33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9434" y="3680574"/>
              <a:ext cx="250794" cy="4466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37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653640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F36169-E779-482C-85F1-E055048959EE}"/>
              </a:ext>
            </a:extLst>
          </p:cNvPr>
          <p:cNvSpPr/>
          <p:nvPr/>
        </p:nvSpPr>
        <p:spPr>
          <a:xfrm>
            <a:off x="638872" y="1095733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유사 서비스 분석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&amp;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차이점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086F7C-D8AD-4664-9FF0-FC5C802D9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5" y="1880929"/>
            <a:ext cx="8268125" cy="21908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26358D-9A02-4B03-A5E1-C1994F29E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21882"/>
            <a:ext cx="5762837" cy="241235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ED0ACD-C718-48BB-A368-F06456CF2C8C}"/>
              </a:ext>
            </a:extLst>
          </p:cNvPr>
          <p:cNvSpPr/>
          <p:nvPr/>
        </p:nvSpPr>
        <p:spPr>
          <a:xfrm>
            <a:off x="719870" y="4856988"/>
            <a:ext cx="465314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1:1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컬러 힐링을 도와주는 조명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</a:t>
            </a:r>
            <a:r>
              <a:rPr lang="ko-KR" altLang="en-US" sz="16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오니아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전용서버에서 감정 데이터를 분석하여</a:t>
            </a:r>
            <a:endParaRPr lang="en-US" altLang="ko-KR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컨설팅해주는 양방향 데이터 통신 방식의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IoT 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조명</a:t>
            </a:r>
            <a:endParaRPr lang="en-US" altLang="ko-KR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577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653640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F36169-E779-482C-85F1-E055048959EE}"/>
              </a:ext>
            </a:extLst>
          </p:cNvPr>
          <p:cNvSpPr/>
          <p:nvPr/>
        </p:nvSpPr>
        <p:spPr>
          <a:xfrm>
            <a:off x="638872" y="1095733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유사 서비스 분석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&amp;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차이점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4" name="Picture 4" descr="LED 무드등 블루투스 스피커-에이핀 바보사랑">
            <a:extLst>
              <a:ext uri="{FF2B5EF4-FFF2-40B4-BE49-F238E27FC236}">
                <a16:creationId xmlns:a16="http://schemas.microsoft.com/office/drawing/2014/main" id="{A9034987-E971-41DF-AC56-0FDE78F8B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127" y="1890177"/>
            <a:ext cx="2931361" cy="293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43F8A7-BF64-4914-AB0F-5E7C53B26F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7" b="28471"/>
          <a:stretch/>
        </p:blipFill>
        <p:spPr>
          <a:xfrm>
            <a:off x="1867512" y="1830839"/>
            <a:ext cx="2927170" cy="305003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D611AB-C119-48B5-868A-E6B76A5AA81C}"/>
              </a:ext>
            </a:extLst>
          </p:cNvPr>
          <p:cNvSpPr/>
          <p:nvPr/>
        </p:nvSpPr>
        <p:spPr>
          <a:xfrm>
            <a:off x="1007295" y="5147578"/>
            <a:ext cx="465314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바이오리듬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SNS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분석을 통한 조명 제공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사용자가 환경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(ex.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집중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활기 등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직접 체크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C5EFB-3CC0-4A5E-ABB5-64B80EE9DABA}"/>
              </a:ext>
            </a:extLst>
          </p:cNvPr>
          <p:cNvSpPr/>
          <p:nvPr/>
        </p:nvSpPr>
        <p:spPr>
          <a:xfrm>
            <a:off x="6531563" y="5147578"/>
            <a:ext cx="4572738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highlight>
                  <a:srgbClr val="FFC0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사용자의 감정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초점을 두고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highlight>
                  <a:srgbClr val="FFC0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언어를 분석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하여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알맞은 조명을 제공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6D2E69-E444-42FB-92DE-8EB5CA4C5D1E}"/>
              </a:ext>
            </a:extLst>
          </p:cNvPr>
          <p:cNvSpPr/>
          <p:nvPr/>
        </p:nvSpPr>
        <p:spPr>
          <a:xfrm>
            <a:off x="5737635" y="3061447"/>
            <a:ext cx="716730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VS</a:t>
            </a:r>
            <a:endParaRPr lang="ko-KR" altLang="en-US" sz="24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614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653640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F36169-E779-482C-85F1-E055048959EE}"/>
              </a:ext>
            </a:extLst>
          </p:cNvPr>
          <p:cNvSpPr/>
          <p:nvPr/>
        </p:nvSpPr>
        <p:spPr>
          <a:xfrm>
            <a:off x="1007295" y="1095733"/>
            <a:ext cx="1821671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기술 환경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279725A5-B09F-4A77-91C0-F0700C95E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137745"/>
              </p:ext>
            </p:extLst>
          </p:nvPr>
        </p:nvGraphicFramePr>
        <p:xfrm>
          <a:off x="2516187" y="1830839"/>
          <a:ext cx="7159625" cy="443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그래픽 14">
            <a:extLst>
              <a:ext uri="{FF2B5EF4-FFF2-40B4-BE49-F238E27FC236}">
                <a16:creationId xmlns:a16="http://schemas.microsoft.com/office/drawing/2014/main" id="{4289B0B6-F8E2-4FC9-99D5-4F5469ADBC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559981" y="1042572"/>
            <a:ext cx="1421565" cy="14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42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3839329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pic>
        <p:nvPicPr>
          <p:cNvPr id="3" name="그래픽 2" descr="램프 윤곽선">
            <a:extLst>
              <a:ext uri="{FF2B5EF4-FFF2-40B4-BE49-F238E27FC236}">
                <a16:creationId xmlns:a16="http://schemas.microsoft.com/office/drawing/2014/main" id="{C6346390-CC92-43EB-A677-D8D14B715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845" y="1782897"/>
            <a:ext cx="986310" cy="983660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636E24C4-BAEF-418A-98B1-6248C57FB33B}"/>
              </a:ext>
            </a:extLst>
          </p:cNvPr>
          <p:cNvSpPr/>
          <p:nvPr/>
        </p:nvSpPr>
        <p:spPr>
          <a:xfrm>
            <a:off x="1461244" y="1565287"/>
            <a:ext cx="3065930" cy="621021"/>
          </a:xfrm>
          <a:prstGeom prst="wedgeRoundRectCallout">
            <a:avLst>
              <a:gd name="adj1" fmla="val -42916"/>
              <a:gd name="adj2" fmla="val 83606"/>
              <a:gd name="adj3" fmla="val 16667"/>
            </a:avLst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오늘 어떠셨나요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래픽 13" descr="사용자 단색으로 채워진">
            <a:extLst>
              <a:ext uri="{FF2B5EF4-FFF2-40B4-BE49-F238E27FC236}">
                <a16:creationId xmlns:a16="http://schemas.microsoft.com/office/drawing/2014/main" id="{59CB112E-0214-482D-823F-82AFBEF35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44" y="3162979"/>
            <a:ext cx="1057835" cy="1057835"/>
          </a:xfrm>
          <a:prstGeom prst="rect">
            <a:avLst/>
          </a:prstGeom>
        </p:spPr>
      </p:pic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62E41BB9-3ACE-4A86-B64A-6AA246A7C2C0}"/>
              </a:ext>
            </a:extLst>
          </p:cNvPr>
          <p:cNvSpPr/>
          <p:nvPr/>
        </p:nvSpPr>
        <p:spPr>
          <a:xfrm>
            <a:off x="1461244" y="2812128"/>
            <a:ext cx="3065930" cy="621021"/>
          </a:xfrm>
          <a:prstGeom prst="wedgeRoundRectCallout">
            <a:avLst>
              <a:gd name="adj1" fmla="val -42916"/>
              <a:gd name="adj2" fmla="val 83606"/>
              <a:gd name="adj3" fmla="val 16667"/>
            </a:avLst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기분이 별로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안좋네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679CA93-C733-4250-8B0F-BDD09CDB1D3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4527174" y="3122639"/>
            <a:ext cx="698302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E6E5CC4-3275-4CE4-B603-AB0F7343C577}"/>
              </a:ext>
            </a:extLst>
          </p:cNvPr>
          <p:cNvCxnSpPr>
            <a:cxnSpLocks/>
          </p:cNvCxnSpPr>
          <p:nvPr/>
        </p:nvCxnSpPr>
        <p:spPr>
          <a:xfrm flipV="1">
            <a:off x="4885762" y="2544029"/>
            <a:ext cx="0" cy="1126226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A585B09-7E8F-4713-9987-8BED0349E420}"/>
              </a:ext>
            </a:extLst>
          </p:cNvPr>
          <p:cNvCxnSpPr>
            <a:cxnSpLocks/>
          </p:cNvCxnSpPr>
          <p:nvPr/>
        </p:nvCxnSpPr>
        <p:spPr>
          <a:xfrm flipH="1">
            <a:off x="4881280" y="2544029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0FD2302-4EA0-4ECD-AE5B-79939338CFED}"/>
              </a:ext>
            </a:extLst>
          </p:cNvPr>
          <p:cNvCxnSpPr>
            <a:cxnSpLocks/>
          </p:cNvCxnSpPr>
          <p:nvPr/>
        </p:nvCxnSpPr>
        <p:spPr>
          <a:xfrm flipH="1">
            <a:off x="4881280" y="3665558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32DE358-171D-4C9E-A8CC-46404DD87BA2}"/>
              </a:ext>
            </a:extLst>
          </p:cNvPr>
          <p:cNvSpPr/>
          <p:nvPr/>
        </p:nvSpPr>
        <p:spPr>
          <a:xfrm>
            <a:off x="5056092" y="2220269"/>
            <a:ext cx="111452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긍정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F6CF18D-B0E4-4D10-BCCA-4A8DC4234883}"/>
              </a:ext>
            </a:extLst>
          </p:cNvPr>
          <p:cNvSpPr/>
          <p:nvPr/>
        </p:nvSpPr>
        <p:spPr>
          <a:xfrm>
            <a:off x="5056092" y="2810589"/>
            <a:ext cx="111452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중립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824F017-3690-4FBA-B4E7-3033CFC388FA}"/>
              </a:ext>
            </a:extLst>
          </p:cNvPr>
          <p:cNvSpPr/>
          <p:nvPr/>
        </p:nvSpPr>
        <p:spPr>
          <a:xfrm>
            <a:off x="5056092" y="3364508"/>
            <a:ext cx="111452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부정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E336C96-D5D1-46ED-A9AD-385CF44073BF}"/>
              </a:ext>
            </a:extLst>
          </p:cNvPr>
          <p:cNvCxnSpPr>
            <a:cxnSpLocks/>
          </p:cNvCxnSpPr>
          <p:nvPr/>
        </p:nvCxnSpPr>
        <p:spPr>
          <a:xfrm flipV="1">
            <a:off x="5979455" y="3652248"/>
            <a:ext cx="1341804" cy="1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래픽 58" descr="램프 윤곽선">
            <a:extLst>
              <a:ext uri="{FF2B5EF4-FFF2-40B4-BE49-F238E27FC236}">
                <a16:creationId xmlns:a16="http://schemas.microsoft.com/office/drawing/2014/main" id="{9498769A-424A-46D7-9F55-1CC23192E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2432" y="3147506"/>
            <a:ext cx="986310" cy="983660"/>
          </a:xfrm>
          <a:prstGeom prst="rect">
            <a:avLst/>
          </a:prstGeom>
        </p:spPr>
      </p:pic>
      <p:sp>
        <p:nvSpPr>
          <p:cNvPr id="61" name="말풍선: 모서리가 둥근 사각형 60">
            <a:extLst>
              <a:ext uri="{FF2B5EF4-FFF2-40B4-BE49-F238E27FC236}">
                <a16:creationId xmlns:a16="http://schemas.microsoft.com/office/drawing/2014/main" id="{3150EDDB-74C4-42ED-9970-68E32B829F69}"/>
              </a:ext>
            </a:extLst>
          </p:cNvPr>
          <p:cNvSpPr/>
          <p:nvPr/>
        </p:nvSpPr>
        <p:spPr>
          <a:xfrm>
            <a:off x="8516831" y="2718858"/>
            <a:ext cx="3289681" cy="832059"/>
          </a:xfrm>
          <a:prstGeom prst="wedgeRoundRectCallout">
            <a:avLst>
              <a:gd name="adj1" fmla="val -42916"/>
              <a:gd name="adj2" fmla="val 83606"/>
              <a:gd name="adj3" fmla="val 16667"/>
            </a:avLst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기분이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안좋아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보여요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저에게 어떤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감정이신지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말씀해주실 수 있나요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9" name="그래픽 68" descr="사용자 단색으로 채워진">
            <a:extLst>
              <a:ext uri="{FF2B5EF4-FFF2-40B4-BE49-F238E27FC236}">
                <a16:creationId xmlns:a16="http://schemas.microsoft.com/office/drawing/2014/main" id="{E0257CF0-74ED-4BDC-8A22-119C13F4B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8659" y="4976088"/>
            <a:ext cx="1057835" cy="1057835"/>
          </a:xfrm>
          <a:prstGeom prst="rect">
            <a:avLst/>
          </a:prstGeom>
        </p:spPr>
      </p:pic>
      <p:sp>
        <p:nvSpPr>
          <p:cNvPr id="70" name="말풍선: 모서리가 둥근 사각형 69">
            <a:extLst>
              <a:ext uri="{FF2B5EF4-FFF2-40B4-BE49-F238E27FC236}">
                <a16:creationId xmlns:a16="http://schemas.microsoft.com/office/drawing/2014/main" id="{DBE20F80-6C61-4B1A-9D34-DB23778E0129}"/>
              </a:ext>
            </a:extLst>
          </p:cNvPr>
          <p:cNvSpPr/>
          <p:nvPr/>
        </p:nvSpPr>
        <p:spPr>
          <a:xfrm>
            <a:off x="8513059" y="4625237"/>
            <a:ext cx="3289680" cy="727368"/>
          </a:xfrm>
          <a:prstGeom prst="wedgeRoundRectCallout">
            <a:avLst>
              <a:gd name="adj1" fmla="val -42916"/>
              <a:gd name="adj2" fmla="val 83606"/>
              <a:gd name="adj3" fmla="val 16667"/>
            </a:avLst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그냥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.....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 싫어서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......</a:t>
            </a:r>
          </a:p>
          <a:p>
            <a:pPr algn="ctr"/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모르겠어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그냥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우울한가봐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87EBA22-B599-497F-BD8B-391A2AB11CC7}"/>
              </a:ext>
            </a:extLst>
          </p:cNvPr>
          <p:cNvSpPr/>
          <p:nvPr/>
        </p:nvSpPr>
        <p:spPr>
          <a:xfrm>
            <a:off x="4751290" y="2123073"/>
            <a:ext cx="1419327" cy="1917532"/>
          </a:xfrm>
          <a:prstGeom prst="rect">
            <a:avLst/>
          </a:prstGeom>
          <a:noFill/>
          <a:ln w="28575">
            <a:solidFill>
              <a:srgbClr val="152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1DCBDDB-3130-4786-83BF-5539884B9583}"/>
              </a:ext>
            </a:extLst>
          </p:cNvPr>
          <p:cNvSpPr/>
          <p:nvPr/>
        </p:nvSpPr>
        <p:spPr>
          <a:xfrm>
            <a:off x="4742325" y="1605710"/>
            <a:ext cx="1488141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Dialog Flow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9EF564A9-27E4-4568-BA41-8F1BF428CCB5}"/>
              </a:ext>
            </a:extLst>
          </p:cNvPr>
          <p:cNvCxnSpPr>
            <a:cxnSpLocks/>
          </p:cNvCxnSpPr>
          <p:nvPr/>
        </p:nvCxnSpPr>
        <p:spPr>
          <a:xfrm>
            <a:off x="6622957" y="5640324"/>
            <a:ext cx="698302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9AD2FAD-B47F-435C-80E4-FC702D2DCAF3}"/>
              </a:ext>
            </a:extLst>
          </p:cNvPr>
          <p:cNvCxnSpPr>
            <a:cxnSpLocks/>
          </p:cNvCxnSpPr>
          <p:nvPr/>
        </p:nvCxnSpPr>
        <p:spPr>
          <a:xfrm flipV="1">
            <a:off x="6622957" y="4912329"/>
            <a:ext cx="0" cy="146758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D53EB65-4852-427C-941B-8DBADA882BFB}"/>
              </a:ext>
            </a:extLst>
          </p:cNvPr>
          <p:cNvCxnSpPr>
            <a:cxnSpLocks/>
          </p:cNvCxnSpPr>
          <p:nvPr/>
        </p:nvCxnSpPr>
        <p:spPr>
          <a:xfrm flipH="1">
            <a:off x="6282803" y="4912329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EBAEF0E-421C-4667-B86E-541E04D28F1D}"/>
              </a:ext>
            </a:extLst>
          </p:cNvPr>
          <p:cNvCxnSpPr>
            <a:cxnSpLocks/>
          </p:cNvCxnSpPr>
          <p:nvPr/>
        </p:nvCxnSpPr>
        <p:spPr>
          <a:xfrm flipH="1">
            <a:off x="6282803" y="5393793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748F510-981B-4AB7-AC23-D75D51BEB74E}"/>
              </a:ext>
            </a:extLst>
          </p:cNvPr>
          <p:cNvCxnSpPr>
            <a:cxnSpLocks/>
          </p:cNvCxnSpPr>
          <p:nvPr/>
        </p:nvCxnSpPr>
        <p:spPr>
          <a:xfrm flipH="1">
            <a:off x="6282803" y="5886851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EA6115C-91C1-4B0A-ABD7-1CAE4E9BB2DA}"/>
              </a:ext>
            </a:extLst>
          </p:cNvPr>
          <p:cNvCxnSpPr>
            <a:cxnSpLocks/>
          </p:cNvCxnSpPr>
          <p:nvPr/>
        </p:nvCxnSpPr>
        <p:spPr>
          <a:xfrm flipH="1">
            <a:off x="6282803" y="6379909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369A554-8B9D-4B3A-8A0E-B7E5BF94D8B4}"/>
              </a:ext>
            </a:extLst>
          </p:cNvPr>
          <p:cNvSpPr/>
          <p:nvPr/>
        </p:nvSpPr>
        <p:spPr>
          <a:xfrm>
            <a:off x="4898413" y="4617379"/>
            <a:ext cx="1429866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 외 부정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8C1FFF8-D92E-4E8B-9BAB-E891280414DC}"/>
              </a:ext>
            </a:extLst>
          </p:cNvPr>
          <p:cNvSpPr/>
          <p:nvPr/>
        </p:nvSpPr>
        <p:spPr>
          <a:xfrm>
            <a:off x="5032636" y="5062391"/>
            <a:ext cx="1367113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3174FB4-0F43-483C-B315-509D17D88B74}"/>
              </a:ext>
            </a:extLst>
          </p:cNvPr>
          <p:cNvSpPr/>
          <p:nvPr/>
        </p:nvSpPr>
        <p:spPr>
          <a:xfrm>
            <a:off x="4742325" y="4625237"/>
            <a:ext cx="2268075" cy="2008092"/>
          </a:xfrm>
          <a:prstGeom prst="rect">
            <a:avLst/>
          </a:prstGeom>
          <a:noFill/>
          <a:ln w="28575">
            <a:solidFill>
              <a:srgbClr val="152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45D8E66-0452-4450-B2B3-9829E2004AAF}"/>
              </a:ext>
            </a:extLst>
          </p:cNvPr>
          <p:cNvSpPr/>
          <p:nvPr/>
        </p:nvSpPr>
        <p:spPr>
          <a:xfrm>
            <a:off x="4876325" y="4133712"/>
            <a:ext cx="1977764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KoBERT</a:t>
            </a:r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알고리즘</a:t>
            </a:r>
            <a:endParaRPr lang="en-US" altLang="ko-KR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75BCA2-1177-483F-9AFE-42B8F18FD0BF}"/>
              </a:ext>
            </a:extLst>
          </p:cNvPr>
          <p:cNvSpPr/>
          <p:nvPr/>
        </p:nvSpPr>
        <p:spPr>
          <a:xfrm>
            <a:off x="5032636" y="5572667"/>
            <a:ext cx="1367113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B6FAC1-BD25-4900-BBBC-162189758297}"/>
              </a:ext>
            </a:extLst>
          </p:cNvPr>
          <p:cNvSpPr/>
          <p:nvPr/>
        </p:nvSpPr>
        <p:spPr>
          <a:xfrm>
            <a:off x="5032636" y="6068487"/>
            <a:ext cx="1367113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1B03BBE-63F4-49ED-96AB-7BD99B0C83E2}"/>
              </a:ext>
            </a:extLst>
          </p:cNvPr>
          <p:cNvCxnSpPr>
            <a:cxnSpLocks/>
          </p:cNvCxnSpPr>
          <p:nvPr/>
        </p:nvCxnSpPr>
        <p:spPr>
          <a:xfrm flipH="1">
            <a:off x="3380920" y="4172802"/>
            <a:ext cx="942949" cy="510576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1BD08FF-75FA-4AEE-A691-CA62E36EF92C}"/>
              </a:ext>
            </a:extLst>
          </p:cNvPr>
          <p:cNvCxnSpPr>
            <a:cxnSpLocks/>
          </p:cNvCxnSpPr>
          <p:nvPr/>
        </p:nvCxnSpPr>
        <p:spPr>
          <a:xfrm flipH="1" flipV="1">
            <a:off x="3479707" y="5619710"/>
            <a:ext cx="1056299" cy="9573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4AD1622-5908-424B-966F-E93442A2798C}"/>
              </a:ext>
            </a:extLst>
          </p:cNvPr>
          <p:cNvSpPr/>
          <p:nvPr/>
        </p:nvSpPr>
        <p:spPr>
          <a:xfrm>
            <a:off x="1137121" y="4895204"/>
            <a:ext cx="210254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조명 및 음악 출력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DBECA2E-BFAA-49B7-A0D9-1C9C3ACDCAAA}"/>
              </a:ext>
            </a:extLst>
          </p:cNvPr>
          <p:cNvSpPr/>
          <p:nvPr/>
        </p:nvSpPr>
        <p:spPr>
          <a:xfrm>
            <a:off x="638872" y="909668"/>
            <a:ext cx="1266128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수정 전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402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rPr>
                <a:t>01</a:t>
              </a: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3839329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프로젝트 </a:t>
            </a:r>
            <a:r>
              <a:rPr lang="ko-KR" altLang="en-US" sz="2400" dirty="0">
                <a:solidFill>
                  <a:prstClr val="white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배경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  <p:pic>
        <p:nvPicPr>
          <p:cNvPr id="3" name="그래픽 2" descr="램프 윤곽선">
            <a:extLst>
              <a:ext uri="{FF2B5EF4-FFF2-40B4-BE49-F238E27FC236}">
                <a16:creationId xmlns:a16="http://schemas.microsoft.com/office/drawing/2014/main" id="{C6346390-CC92-43EB-A677-D8D14B715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845" y="1782897"/>
            <a:ext cx="986310" cy="983660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636E24C4-BAEF-418A-98B1-6248C57FB33B}"/>
              </a:ext>
            </a:extLst>
          </p:cNvPr>
          <p:cNvSpPr/>
          <p:nvPr/>
        </p:nvSpPr>
        <p:spPr>
          <a:xfrm>
            <a:off x="1461244" y="1565287"/>
            <a:ext cx="3065930" cy="621021"/>
          </a:xfrm>
          <a:prstGeom prst="wedgeRoundRectCallout">
            <a:avLst>
              <a:gd name="adj1" fmla="val -42916"/>
              <a:gd name="adj2" fmla="val 83606"/>
              <a:gd name="adj3" fmla="val 16667"/>
            </a:avLst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오늘 어떠셨나요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래픽 13" descr="사용자 단색으로 채워진">
            <a:extLst>
              <a:ext uri="{FF2B5EF4-FFF2-40B4-BE49-F238E27FC236}">
                <a16:creationId xmlns:a16="http://schemas.microsoft.com/office/drawing/2014/main" id="{59CB112E-0214-482D-823F-82AFBEF35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44" y="3162979"/>
            <a:ext cx="1057835" cy="1057835"/>
          </a:xfrm>
          <a:prstGeom prst="rect">
            <a:avLst/>
          </a:prstGeom>
        </p:spPr>
      </p:pic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62E41BB9-3ACE-4A86-B64A-6AA246A7C2C0}"/>
              </a:ext>
            </a:extLst>
          </p:cNvPr>
          <p:cNvSpPr/>
          <p:nvPr/>
        </p:nvSpPr>
        <p:spPr>
          <a:xfrm>
            <a:off x="1461244" y="2812128"/>
            <a:ext cx="3065930" cy="621021"/>
          </a:xfrm>
          <a:prstGeom prst="wedgeRoundRectCallout">
            <a:avLst>
              <a:gd name="adj1" fmla="val -42916"/>
              <a:gd name="adj2" fmla="val 83606"/>
              <a:gd name="adj3" fmla="val 16667"/>
            </a:avLst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기분이 별로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안좋네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679CA93-C733-4250-8B0F-BDD09CDB1D3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4527174" y="3122639"/>
            <a:ext cx="354106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E6E5CC4-3275-4CE4-B603-AB0F7343C577}"/>
              </a:ext>
            </a:extLst>
          </p:cNvPr>
          <p:cNvCxnSpPr>
            <a:cxnSpLocks/>
          </p:cNvCxnSpPr>
          <p:nvPr/>
        </p:nvCxnSpPr>
        <p:spPr>
          <a:xfrm flipV="1">
            <a:off x="4885762" y="2544029"/>
            <a:ext cx="0" cy="1126226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A585B09-7E8F-4713-9987-8BED0349E420}"/>
              </a:ext>
            </a:extLst>
          </p:cNvPr>
          <p:cNvCxnSpPr>
            <a:cxnSpLocks/>
          </p:cNvCxnSpPr>
          <p:nvPr/>
        </p:nvCxnSpPr>
        <p:spPr>
          <a:xfrm flipH="1">
            <a:off x="4881280" y="2544029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0FD2302-4EA0-4ECD-AE5B-79939338CFED}"/>
              </a:ext>
            </a:extLst>
          </p:cNvPr>
          <p:cNvCxnSpPr>
            <a:cxnSpLocks/>
          </p:cNvCxnSpPr>
          <p:nvPr/>
        </p:nvCxnSpPr>
        <p:spPr>
          <a:xfrm flipH="1">
            <a:off x="4881280" y="3665558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32DE358-171D-4C9E-A8CC-46404DD87BA2}"/>
              </a:ext>
            </a:extLst>
          </p:cNvPr>
          <p:cNvSpPr/>
          <p:nvPr/>
        </p:nvSpPr>
        <p:spPr>
          <a:xfrm>
            <a:off x="5056092" y="2220269"/>
            <a:ext cx="111452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긍정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824F017-3690-4FBA-B4E7-3033CFC388FA}"/>
              </a:ext>
            </a:extLst>
          </p:cNvPr>
          <p:cNvSpPr/>
          <p:nvPr/>
        </p:nvSpPr>
        <p:spPr>
          <a:xfrm>
            <a:off x="5056092" y="3364508"/>
            <a:ext cx="111452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E336C96-D5D1-46ED-A9AD-385CF44073BF}"/>
              </a:ext>
            </a:extLst>
          </p:cNvPr>
          <p:cNvCxnSpPr>
            <a:cxnSpLocks/>
          </p:cNvCxnSpPr>
          <p:nvPr/>
        </p:nvCxnSpPr>
        <p:spPr>
          <a:xfrm flipV="1">
            <a:off x="5979455" y="3652248"/>
            <a:ext cx="1341804" cy="1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래픽 58" descr="램프 윤곽선">
            <a:extLst>
              <a:ext uri="{FF2B5EF4-FFF2-40B4-BE49-F238E27FC236}">
                <a16:creationId xmlns:a16="http://schemas.microsoft.com/office/drawing/2014/main" id="{9498769A-424A-46D7-9F55-1CC23192E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2432" y="3147506"/>
            <a:ext cx="986310" cy="983660"/>
          </a:xfrm>
          <a:prstGeom prst="rect">
            <a:avLst/>
          </a:prstGeom>
        </p:spPr>
      </p:pic>
      <p:sp>
        <p:nvSpPr>
          <p:cNvPr id="61" name="말풍선: 모서리가 둥근 사각형 60">
            <a:extLst>
              <a:ext uri="{FF2B5EF4-FFF2-40B4-BE49-F238E27FC236}">
                <a16:creationId xmlns:a16="http://schemas.microsoft.com/office/drawing/2014/main" id="{3150EDDB-74C4-42ED-9970-68E32B829F69}"/>
              </a:ext>
            </a:extLst>
          </p:cNvPr>
          <p:cNvSpPr/>
          <p:nvPr/>
        </p:nvSpPr>
        <p:spPr>
          <a:xfrm>
            <a:off x="8516831" y="2718858"/>
            <a:ext cx="3289681" cy="832059"/>
          </a:xfrm>
          <a:prstGeom prst="wedgeRoundRectCallout">
            <a:avLst>
              <a:gd name="adj1" fmla="val -42916"/>
              <a:gd name="adj2" fmla="val 83606"/>
              <a:gd name="adj3" fmla="val 16667"/>
            </a:avLst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기분이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안좋아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보여요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저에게 어떤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감정이신지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말씀해주실 수 있나요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9" name="그래픽 68" descr="사용자 단색으로 채워진">
            <a:extLst>
              <a:ext uri="{FF2B5EF4-FFF2-40B4-BE49-F238E27FC236}">
                <a16:creationId xmlns:a16="http://schemas.microsoft.com/office/drawing/2014/main" id="{E0257CF0-74ED-4BDC-8A22-119C13F4B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8659" y="5103088"/>
            <a:ext cx="1057835" cy="105783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87EBA22-B599-497F-BD8B-391A2AB11CC7}"/>
              </a:ext>
            </a:extLst>
          </p:cNvPr>
          <p:cNvSpPr/>
          <p:nvPr/>
        </p:nvSpPr>
        <p:spPr>
          <a:xfrm>
            <a:off x="4751290" y="2123073"/>
            <a:ext cx="1419327" cy="1917532"/>
          </a:xfrm>
          <a:prstGeom prst="rect">
            <a:avLst/>
          </a:prstGeom>
          <a:noFill/>
          <a:ln w="28575">
            <a:solidFill>
              <a:srgbClr val="152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1DCBDDB-3130-4786-83BF-5539884B9583}"/>
              </a:ext>
            </a:extLst>
          </p:cNvPr>
          <p:cNvSpPr/>
          <p:nvPr/>
        </p:nvSpPr>
        <p:spPr>
          <a:xfrm>
            <a:off x="4742325" y="1605710"/>
            <a:ext cx="1488141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Dialog Flow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9EF564A9-27E4-4568-BA41-8F1BF428CCB5}"/>
              </a:ext>
            </a:extLst>
          </p:cNvPr>
          <p:cNvCxnSpPr>
            <a:cxnSpLocks/>
          </p:cNvCxnSpPr>
          <p:nvPr/>
        </p:nvCxnSpPr>
        <p:spPr>
          <a:xfrm>
            <a:off x="6622957" y="5520793"/>
            <a:ext cx="698302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9AD2FAD-B47F-435C-80E4-FC702D2DCAF3}"/>
              </a:ext>
            </a:extLst>
          </p:cNvPr>
          <p:cNvCxnSpPr>
            <a:cxnSpLocks/>
          </p:cNvCxnSpPr>
          <p:nvPr/>
        </p:nvCxnSpPr>
        <p:spPr>
          <a:xfrm flipH="1" flipV="1">
            <a:off x="6622957" y="5039330"/>
            <a:ext cx="9470" cy="97452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D53EB65-4852-427C-941B-8DBADA882BFB}"/>
              </a:ext>
            </a:extLst>
          </p:cNvPr>
          <p:cNvCxnSpPr>
            <a:cxnSpLocks/>
          </p:cNvCxnSpPr>
          <p:nvPr/>
        </p:nvCxnSpPr>
        <p:spPr>
          <a:xfrm flipH="1">
            <a:off x="6282803" y="5039329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EBAEF0E-421C-4667-B86E-541E04D28F1D}"/>
              </a:ext>
            </a:extLst>
          </p:cNvPr>
          <p:cNvCxnSpPr>
            <a:cxnSpLocks/>
          </p:cNvCxnSpPr>
          <p:nvPr/>
        </p:nvCxnSpPr>
        <p:spPr>
          <a:xfrm flipH="1">
            <a:off x="6282803" y="5520793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748F510-981B-4AB7-AC23-D75D51BEB74E}"/>
              </a:ext>
            </a:extLst>
          </p:cNvPr>
          <p:cNvCxnSpPr>
            <a:cxnSpLocks/>
          </p:cNvCxnSpPr>
          <p:nvPr/>
        </p:nvCxnSpPr>
        <p:spPr>
          <a:xfrm flipH="1">
            <a:off x="6282803" y="6013851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369A554-8B9D-4B3A-8A0E-B7E5BF94D8B4}"/>
              </a:ext>
            </a:extLst>
          </p:cNvPr>
          <p:cNvSpPr/>
          <p:nvPr/>
        </p:nvSpPr>
        <p:spPr>
          <a:xfrm>
            <a:off x="5032636" y="4743119"/>
            <a:ext cx="1429866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8C1FFF8-D92E-4E8B-9BAB-E891280414DC}"/>
              </a:ext>
            </a:extLst>
          </p:cNvPr>
          <p:cNvSpPr/>
          <p:nvPr/>
        </p:nvSpPr>
        <p:spPr>
          <a:xfrm>
            <a:off x="5032636" y="5189391"/>
            <a:ext cx="1367113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3174FB4-0F43-483C-B315-509D17D88B74}"/>
              </a:ext>
            </a:extLst>
          </p:cNvPr>
          <p:cNvSpPr/>
          <p:nvPr/>
        </p:nvSpPr>
        <p:spPr>
          <a:xfrm>
            <a:off x="4742325" y="4752237"/>
            <a:ext cx="2268075" cy="1566013"/>
          </a:xfrm>
          <a:prstGeom prst="rect">
            <a:avLst/>
          </a:prstGeom>
          <a:noFill/>
          <a:ln w="28575">
            <a:solidFill>
              <a:srgbClr val="152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75BCA2-1177-483F-9AFE-42B8F18FD0BF}"/>
              </a:ext>
            </a:extLst>
          </p:cNvPr>
          <p:cNvSpPr/>
          <p:nvPr/>
        </p:nvSpPr>
        <p:spPr>
          <a:xfrm>
            <a:off x="5032636" y="5699667"/>
            <a:ext cx="1367113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1B03BBE-63F4-49ED-96AB-7BD99B0C83E2}"/>
              </a:ext>
            </a:extLst>
          </p:cNvPr>
          <p:cNvCxnSpPr>
            <a:cxnSpLocks/>
          </p:cNvCxnSpPr>
          <p:nvPr/>
        </p:nvCxnSpPr>
        <p:spPr>
          <a:xfrm flipH="1">
            <a:off x="3380920" y="4172802"/>
            <a:ext cx="942949" cy="510576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1BD08FF-75FA-4AEE-A691-CA62E36EF92C}"/>
              </a:ext>
            </a:extLst>
          </p:cNvPr>
          <p:cNvCxnSpPr>
            <a:cxnSpLocks/>
          </p:cNvCxnSpPr>
          <p:nvPr/>
        </p:nvCxnSpPr>
        <p:spPr>
          <a:xfrm flipH="1" flipV="1">
            <a:off x="3540870" y="5507955"/>
            <a:ext cx="1056299" cy="9573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32E4155-B66B-46DC-B960-46AFC2D56CEB}"/>
              </a:ext>
            </a:extLst>
          </p:cNvPr>
          <p:cNvSpPr/>
          <p:nvPr/>
        </p:nvSpPr>
        <p:spPr>
          <a:xfrm>
            <a:off x="638872" y="909668"/>
            <a:ext cx="1266128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수정 후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E37A60-4F9A-4ABC-B443-F555BC5CC105}"/>
              </a:ext>
            </a:extLst>
          </p:cNvPr>
          <p:cNvSpPr/>
          <p:nvPr/>
        </p:nvSpPr>
        <p:spPr>
          <a:xfrm>
            <a:off x="1137121" y="4895204"/>
            <a:ext cx="210254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조명 및 음악 출력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말풍선: 모서리가 둥근 사각형 40">
            <a:extLst>
              <a:ext uri="{FF2B5EF4-FFF2-40B4-BE49-F238E27FC236}">
                <a16:creationId xmlns:a16="http://schemas.microsoft.com/office/drawing/2014/main" id="{7296FDD5-F6F8-4FAB-B018-0E83B18F9375}"/>
              </a:ext>
            </a:extLst>
          </p:cNvPr>
          <p:cNvSpPr/>
          <p:nvPr/>
        </p:nvSpPr>
        <p:spPr>
          <a:xfrm>
            <a:off x="8513059" y="4625237"/>
            <a:ext cx="3289680" cy="727368"/>
          </a:xfrm>
          <a:prstGeom prst="wedgeRoundRectCallout">
            <a:avLst>
              <a:gd name="adj1" fmla="val -42916"/>
              <a:gd name="adj2" fmla="val 83606"/>
              <a:gd name="adj3" fmla="val 16667"/>
            </a:avLst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그냥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.....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 싫어서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......</a:t>
            </a:r>
          </a:p>
          <a:p>
            <a:pPr algn="ctr"/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모르겠어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그냥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우울한가봐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2B702FB-05D2-4506-9B75-6704E4E04CC9}"/>
              </a:ext>
            </a:extLst>
          </p:cNvPr>
          <p:cNvSpPr/>
          <p:nvPr/>
        </p:nvSpPr>
        <p:spPr>
          <a:xfrm>
            <a:off x="4876325" y="4133712"/>
            <a:ext cx="1977764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KoBERT</a:t>
            </a:r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알고리즘</a:t>
            </a:r>
            <a:endParaRPr lang="en-US" altLang="ko-KR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760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02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3839329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</a:t>
            </a:r>
            <a:r>
              <a:rPr lang="ko-KR" altLang="en-US" sz="2400" dirty="0" err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팀구성</a:t>
            </a:r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및 역할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CFFFE2C-1210-1C46-802C-FB29B3621132}"/>
              </a:ext>
            </a:extLst>
          </p:cNvPr>
          <p:cNvGrpSpPr/>
          <p:nvPr/>
        </p:nvGrpSpPr>
        <p:grpSpPr>
          <a:xfrm>
            <a:off x="2424421" y="2013358"/>
            <a:ext cx="3771174" cy="2024718"/>
            <a:chOff x="3317256" y="2315599"/>
            <a:chExt cx="2621428" cy="164630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1DAAED-4B9C-4FD8-93B6-A7B49EA52B29}"/>
                </a:ext>
              </a:extLst>
            </p:cNvPr>
            <p:cNvSpPr txBox="1"/>
            <p:nvPr/>
          </p:nvSpPr>
          <p:spPr>
            <a:xfrm>
              <a:off x="3670241" y="3012725"/>
              <a:ext cx="1912878" cy="461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윤상원</a:t>
              </a:r>
              <a:r>
                <a:rPr lang="en-US" altLang="ko-KR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,</a:t>
              </a:r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박희망</a:t>
              </a:r>
              <a:endPara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AEEF2BC-D279-E74C-BC24-3132E0AF8EDD}"/>
                </a:ext>
              </a:extLst>
            </p:cNvPr>
            <p:cNvGrpSpPr/>
            <p:nvPr/>
          </p:nvGrpSpPr>
          <p:grpSpPr>
            <a:xfrm>
              <a:off x="3541591" y="2315599"/>
              <a:ext cx="2172757" cy="315358"/>
              <a:chOff x="1075209" y="4025376"/>
              <a:chExt cx="2172757" cy="31535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4684E63-4765-4040-97B5-E77E91A58BDA}"/>
                  </a:ext>
                </a:extLst>
              </p:cNvPr>
              <p:cNvSpPr/>
              <p:nvPr/>
            </p:nvSpPr>
            <p:spPr>
              <a:xfrm>
                <a:off x="1117373" y="4031742"/>
                <a:ext cx="2085850" cy="30899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Big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Data</a:t>
                </a:r>
                <a:endPara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endParaRPr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CC272BC7-983B-434A-A921-D11091F9F9CE}"/>
                  </a:ext>
                </a:extLst>
              </p:cNvPr>
              <p:cNvCxnSpPr/>
              <p:nvPr/>
            </p:nvCxnSpPr>
            <p:spPr>
              <a:xfrm>
                <a:off x="1075209" y="4031134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F15949F-77C2-4E7A-A967-FDAA0D6CB2DC}"/>
                  </a:ext>
                </a:extLst>
              </p:cNvPr>
              <p:cNvCxnSpPr/>
              <p:nvPr/>
            </p:nvCxnSpPr>
            <p:spPr>
              <a:xfrm>
                <a:off x="3247966" y="4025376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88AA06A-F75E-44FC-B973-B1AB276E6634}"/>
                </a:ext>
              </a:extLst>
            </p:cNvPr>
            <p:cNvSpPr/>
            <p:nvPr/>
          </p:nvSpPr>
          <p:spPr>
            <a:xfrm>
              <a:off x="3317256" y="2315599"/>
              <a:ext cx="2621428" cy="164630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F81DD59-6CEF-B847-AF34-13D3548263A8}"/>
              </a:ext>
            </a:extLst>
          </p:cNvPr>
          <p:cNvGrpSpPr/>
          <p:nvPr/>
        </p:nvGrpSpPr>
        <p:grpSpPr>
          <a:xfrm>
            <a:off x="6096000" y="2013358"/>
            <a:ext cx="3771170" cy="2024718"/>
            <a:chOff x="3317256" y="2315599"/>
            <a:chExt cx="2621428" cy="164630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0AB51E7-467F-EB4C-B3F7-0A566F00B8B2}"/>
                </a:ext>
              </a:extLst>
            </p:cNvPr>
            <p:cNvSpPr txBox="1"/>
            <p:nvPr/>
          </p:nvSpPr>
          <p:spPr>
            <a:xfrm>
              <a:off x="3670241" y="3012725"/>
              <a:ext cx="1912878" cy="461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김용현</a:t>
              </a:r>
              <a:r>
                <a:rPr lang="en-US" altLang="ko-KR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,</a:t>
              </a:r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 김화연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84AE3E74-0F45-BD40-89C6-DA015247272B}"/>
                </a:ext>
              </a:extLst>
            </p:cNvPr>
            <p:cNvGrpSpPr/>
            <p:nvPr/>
          </p:nvGrpSpPr>
          <p:grpSpPr>
            <a:xfrm>
              <a:off x="3541591" y="2315599"/>
              <a:ext cx="2172757" cy="315358"/>
              <a:chOff x="1075209" y="4025376"/>
              <a:chExt cx="2172757" cy="315358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C2FF9E06-25F3-DB41-8AD6-1955AFB978A3}"/>
                  </a:ext>
                </a:extLst>
              </p:cNvPr>
              <p:cNvSpPr/>
              <p:nvPr/>
            </p:nvSpPr>
            <p:spPr>
              <a:xfrm>
                <a:off x="1117373" y="4031742"/>
                <a:ext cx="2085850" cy="30899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AI</a:t>
                </a:r>
                <a:endPara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endParaRPr>
              </a:p>
            </p:txBody>
          </p:sp>
          <p:cxnSp>
            <p:nvCxnSpPr>
              <p:cNvPr id="67" name="직선 연결선 5">
                <a:extLst>
                  <a:ext uri="{FF2B5EF4-FFF2-40B4-BE49-F238E27FC236}">
                    <a16:creationId xmlns:a16="http://schemas.microsoft.com/office/drawing/2014/main" id="{CDAA3B8E-7F4B-AD4D-8BE6-690ED1207CF8}"/>
                  </a:ext>
                </a:extLst>
              </p:cNvPr>
              <p:cNvCxnSpPr/>
              <p:nvPr/>
            </p:nvCxnSpPr>
            <p:spPr>
              <a:xfrm>
                <a:off x="1075209" y="4031134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30">
                <a:extLst>
                  <a:ext uri="{FF2B5EF4-FFF2-40B4-BE49-F238E27FC236}">
                    <a16:creationId xmlns:a16="http://schemas.microsoft.com/office/drawing/2014/main" id="{AE3CE9E0-AD96-B64C-9808-DA195EB29ED6}"/>
                  </a:ext>
                </a:extLst>
              </p:cNvPr>
              <p:cNvCxnSpPr/>
              <p:nvPr/>
            </p:nvCxnSpPr>
            <p:spPr>
              <a:xfrm>
                <a:off x="3247966" y="4025376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E4D6E85-D799-6C4A-8702-3965F8C1E93A}"/>
                </a:ext>
              </a:extLst>
            </p:cNvPr>
            <p:cNvSpPr/>
            <p:nvPr/>
          </p:nvSpPr>
          <p:spPr>
            <a:xfrm>
              <a:off x="3317256" y="2315599"/>
              <a:ext cx="2621428" cy="164630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6AADCCB-B07E-4E4F-B035-2C9C81F030F3}"/>
              </a:ext>
            </a:extLst>
          </p:cNvPr>
          <p:cNvGrpSpPr/>
          <p:nvPr/>
        </p:nvGrpSpPr>
        <p:grpSpPr>
          <a:xfrm>
            <a:off x="2424421" y="4109802"/>
            <a:ext cx="3771173" cy="2024717"/>
            <a:chOff x="3317256" y="2315599"/>
            <a:chExt cx="2621428" cy="1646304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59F3E26-9963-0846-A0D9-9DCCC619F846}"/>
                </a:ext>
              </a:extLst>
            </p:cNvPr>
            <p:cNvSpPr txBox="1"/>
            <p:nvPr/>
          </p:nvSpPr>
          <p:spPr>
            <a:xfrm>
              <a:off x="3670241" y="3012725"/>
              <a:ext cx="1912878" cy="461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배경륜</a:t>
              </a:r>
              <a:endPara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54169E35-1893-B440-9ED2-A614BBB89949}"/>
                </a:ext>
              </a:extLst>
            </p:cNvPr>
            <p:cNvGrpSpPr/>
            <p:nvPr/>
          </p:nvGrpSpPr>
          <p:grpSpPr>
            <a:xfrm>
              <a:off x="3541591" y="2315599"/>
              <a:ext cx="2172757" cy="315358"/>
              <a:chOff x="1075209" y="4025376"/>
              <a:chExt cx="2172757" cy="31535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38051B8-647E-CC4F-A9B2-AC602586760B}"/>
                  </a:ext>
                </a:extLst>
              </p:cNvPr>
              <p:cNvSpPr/>
              <p:nvPr/>
            </p:nvSpPr>
            <p:spPr>
              <a:xfrm>
                <a:off x="1117373" y="4031742"/>
                <a:ext cx="2085850" cy="30899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IoT</a:t>
                </a:r>
                <a:endPara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endParaRPr>
              </a:p>
            </p:txBody>
          </p:sp>
          <p:cxnSp>
            <p:nvCxnSpPr>
              <p:cNvPr id="95" name="직선 연결선 5">
                <a:extLst>
                  <a:ext uri="{FF2B5EF4-FFF2-40B4-BE49-F238E27FC236}">
                    <a16:creationId xmlns:a16="http://schemas.microsoft.com/office/drawing/2014/main" id="{BC2D083A-A116-A940-BECD-B07316AA05CC}"/>
                  </a:ext>
                </a:extLst>
              </p:cNvPr>
              <p:cNvCxnSpPr/>
              <p:nvPr/>
            </p:nvCxnSpPr>
            <p:spPr>
              <a:xfrm>
                <a:off x="1075209" y="4031134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30">
                <a:extLst>
                  <a:ext uri="{FF2B5EF4-FFF2-40B4-BE49-F238E27FC236}">
                    <a16:creationId xmlns:a16="http://schemas.microsoft.com/office/drawing/2014/main" id="{8C2C8492-91E4-F84C-8689-14C1D01AA31D}"/>
                  </a:ext>
                </a:extLst>
              </p:cNvPr>
              <p:cNvCxnSpPr/>
              <p:nvPr/>
            </p:nvCxnSpPr>
            <p:spPr>
              <a:xfrm>
                <a:off x="3247966" y="4025376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537028C-0FAA-2B45-9ADF-444DA7299EB8}"/>
                </a:ext>
              </a:extLst>
            </p:cNvPr>
            <p:cNvSpPr/>
            <p:nvPr/>
          </p:nvSpPr>
          <p:spPr>
            <a:xfrm>
              <a:off x="3317256" y="2315599"/>
              <a:ext cx="2621428" cy="164630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81C1E5CB-8ECC-8D40-8D42-2C72C7AD5C1B}"/>
              </a:ext>
            </a:extLst>
          </p:cNvPr>
          <p:cNvGrpSpPr/>
          <p:nvPr/>
        </p:nvGrpSpPr>
        <p:grpSpPr>
          <a:xfrm>
            <a:off x="6096000" y="4109803"/>
            <a:ext cx="3771169" cy="2024716"/>
            <a:chOff x="3317256" y="2315599"/>
            <a:chExt cx="2621428" cy="164630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AD439F3-DE9D-CD42-AAA4-58B12D4DB475}"/>
                </a:ext>
              </a:extLst>
            </p:cNvPr>
            <p:cNvSpPr txBox="1"/>
            <p:nvPr/>
          </p:nvSpPr>
          <p:spPr>
            <a:xfrm>
              <a:off x="3670241" y="3012725"/>
              <a:ext cx="1912878" cy="461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허성현</a:t>
              </a: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5F550DE-EDCD-5E49-960F-A6277019AF29}"/>
                </a:ext>
              </a:extLst>
            </p:cNvPr>
            <p:cNvGrpSpPr/>
            <p:nvPr/>
          </p:nvGrpSpPr>
          <p:grpSpPr>
            <a:xfrm>
              <a:off x="3541591" y="2315599"/>
              <a:ext cx="2172757" cy="315358"/>
              <a:chOff x="1075209" y="4025376"/>
              <a:chExt cx="2172757" cy="315358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BE90A30-7787-7644-A009-C40785DEAE43}"/>
                  </a:ext>
                </a:extLst>
              </p:cNvPr>
              <p:cNvSpPr/>
              <p:nvPr/>
            </p:nvSpPr>
            <p:spPr>
              <a:xfrm>
                <a:off x="1117373" y="4031742"/>
                <a:ext cx="2085850" cy="30899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Cloud</a:t>
                </a:r>
                <a:endPara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endParaRPr>
              </a:p>
            </p:txBody>
          </p:sp>
          <p:cxnSp>
            <p:nvCxnSpPr>
              <p:cNvPr id="102" name="직선 연결선 5">
                <a:extLst>
                  <a:ext uri="{FF2B5EF4-FFF2-40B4-BE49-F238E27FC236}">
                    <a16:creationId xmlns:a16="http://schemas.microsoft.com/office/drawing/2014/main" id="{45E59EA9-9E7A-5644-BA0C-2FBE390198C2}"/>
                  </a:ext>
                </a:extLst>
              </p:cNvPr>
              <p:cNvCxnSpPr/>
              <p:nvPr/>
            </p:nvCxnSpPr>
            <p:spPr>
              <a:xfrm>
                <a:off x="1075209" y="4031134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30">
                <a:extLst>
                  <a:ext uri="{FF2B5EF4-FFF2-40B4-BE49-F238E27FC236}">
                    <a16:creationId xmlns:a16="http://schemas.microsoft.com/office/drawing/2014/main" id="{59EA8A8C-1B84-C441-A107-8269E18C999E}"/>
                  </a:ext>
                </a:extLst>
              </p:cNvPr>
              <p:cNvCxnSpPr/>
              <p:nvPr/>
            </p:nvCxnSpPr>
            <p:spPr>
              <a:xfrm>
                <a:off x="3247966" y="4025376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263F0E7-7CE8-D04E-863E-844C79739408}"/>
                </a:ext>
              </a:extLst>
            </p:cNvPr>
            <p:cNvSpPr/>
            <p:nvPr/>
          </p:nvSpPr>
          <p:spPr>
            <a:xfrm>
              <a:off x="3317256" y="2315599"/>
              <a:ext cx="2621428" cy="164630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8023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65C45FF4-7AAB-4C87-B825-91E96E19CD71}"/>
              </a:ext>
            </a:extLst>
          </p:cNvPr>
          <p:cNvGrpSpPr/>
          <p:nvPr/>
        </p:nvGrpSpPr>
        <p:grpSpPr>
          <a:xfrm>
            <a:off x="830193" y="1669422"/>
            <a:ext cx="10503942" cy="4583396"/>
            <a:chOff x="1093143" y="1927655"/>
            <a:chExt cx="10005713" cy="397063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88AA06A-F75E-44FC-B973-B1AB276E6634}"/>
                </a:ext>
              </a:extLst>
            </p:cNvPr>
            <p:cNvSpPr/>
            <p:nvPr/>
          </p:nvSpPr>
          <p:spPr>
            <a:xfrm>
              <a:off x="1093143" y="1927655"/>
              <a:ext cx="10005713" cy="3970636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EE54753-0589-4B49-9730-33CE49111634}"/>
                </a:ext>
              </a:extLst>
            </p:cNvPr>
            <p:cNvCxnSpPr>
              <a:cxnSpLocks/>
            </p:cNvCxnSpPr>
            <p:nvPr/>
          </p:nvCxnSpPr>
          <p:spPr>
            <a:xfrm>
              <a:off x="3577512" y="1927655"/>
              <a:ext cx="0" cy="3970636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A6E48CB-541C-41A7-BA4B-3C268C4A9D76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4" b="6974"/>
          <a:stretch/>
        </p:blipFill>
        <p:spPr>
          <a:xfrm>
            <a:off x="968108" y="1932044"/>
            <a:ext cx="2340000" cy="1555200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1DAAED-4B9C-4FD8-93B6-A7B49EA52B29}"/>
              </a:ext>
            </a:extLst>
          </p:cNvPr>
          <p:cNvSpPr txBox="1"/>
          <p:nvPr/>
        </p:nvSpPr>
        <p:spPr>
          <a:xfrm>
            <a:off x="968108" y="4320128"/>
            <a:ext cx="23203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트위터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네이버 뉴스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워드클라우드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시각화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우울관련 훈련데이터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문장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Midecafe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word2vec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만들기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크롤링을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활용한 음악 데이터 수집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DDD7BC-EA1B-4FD1-8F2E-D30662F72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473" y="1932044"/>
            <a:ext cx="2332801" cy="1555200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AEEF2BC-D279-E74C-BC24-3132E0AF8EDD}"/>
              </a:ext>
            </a:extLst>
          </p:cNvPr>
          <p:cNvGrpSpPr/>
          <p:nvPr/>
        </p:nvGrpSpPr>
        <p:grpSpPr>
          <a:xfrm>
            <a:off x="1055544" y="3840818"/>
            <a:ext cx="2172757" cy="315358"/>
            <a:chOff x="1075209" y="4025376"/>
            <a:chExt cx="2172757" cy="31535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684E63-4765-4040-97B5-E77E91A58BDA}"/>
                </a:ext>
              </a:extLst>
            </p:cNvPr>
            <p:cNvSpPr/>
            <p:nvPr/>
          </p:nvSpPr>
          <p:spPr>
            <a:xfrm>
              <a:off x="1117373" y="4031742"/>
              <a:ext cx="2085850" cy="30899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Big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C272BC7-983B-434A-A921-D11091F9F9CE}"/>
                </a:ext>
              </a:extLst>
            </p:cNvPr>
            <p:cNvCxnSpPr/>
            <p:nvPr/>
          </p:nvCxnSpPr>
          <p:spPr>
            <a:xfrm>
              <a:off x="1075209" y="4031134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F15949F-77C2-4E7A-A967-FDAA0D6CB2DC}"/>
                </a:ext>
              </a:extLst>
            </p:cNvPr>
            <p:cNvCxnSpPr/>
            <p:nvPr/>
          </p:nvCxnSpPr>
          <p:spPr>
            <a:xfrm>
              <a:off x="3247966" y="4025376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3A80950-CB7F-D04E-A147-0F586953E977}"/>
              </a:ext>
            </a:extLst>
          </p:cNvPr>
          <p:cNvGrpSpPr/>
          <p:nvPr/>
        </p:nvGrpSpPr>
        <p:grpSpPr>
          <a:xfrm>
            <a:off x="3657093" y="3840818"/>
            <a:ext cx="2175957" cy="315966"/>
            <a:chOff x="3676758" y="4025376"/>
            <a:chExt cx="2175957" cy="31596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DDCAC96-5193-4D30-AD6E-EB5188A3B9F0}"/>
                </a:ext>
              </a:extLst>
            </p:cNvPr>
            <p:cNvSpPr/>
            <p:nvPr/>
          </p:nvSpPr>
          <p:spPr>
            <a:xfrm>
              <a:off x="3732903" y="4031742"/>
              <a:ext cx="2085850" cy="30899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9B58E6D-BBF2-4411-B6F6-D62BD412ECE4}"/>
                </a:ext>
              </a:extLst>
            </p:cNvPr>
            <p:cNvCxnSpPr/>
            <p:nvPr/>
          </p:nvCxnSpPr>
          <p:spPr>
            <a:xfrm>
              <a:off x="3676758" y="4031742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E9BE4C2-5A36-4090-AEAD-3EE8B25D6FD2}"/>
                </a:ext>
              </a:extLst>
            </p:cNvPr>
            <p:cNvCxnSpPr/>
            <p:nvPr/>
          </p:nvCxnSpPr>
          <p:spPr>
            <a:xfrm>
              <a:off x="5852715" y="4025376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A9058BA-CC03-0443-8B9D-E277FB7B6365}"/>
              </a:ext>
            </a:extLst>
          </p:cNvPr>
          <p:cNvGrpSpPr/>
          <p:nvPr/>
        </p:nvGrpSpPr>
        <p:grpSpPr>
          <a:xfrm>
            <a:off x="6277826" y="3840818"/>
            <a:ext cx="2179085" cy="315966"/>
            <a:chOff x="6297491" y="4025376"/>
            <a:chExt cx="2179085" cy="31596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DBF960A-61B3-47AB-BE99-5AEEC5CB6A19}"/>
                </a:ext>
              </a:extLst>
            </p:cNvPr>
            <p:cNvSpPr/>
            <p:nvPr/>
          </p:nvSpPr>
          <p:spPr>
            <a:xfrm>
              <a:off x="6348070" y="4031742"/>
              <a:ext cx="2085850" cy="30899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IoT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6463971-9CCE-4A80-A4D3-D0CAD02385F5}"/>
                </a:ext>
              </a:extLst>
            </p:cNvPr>
            <p:cNvCxnSpPr/>
            <p:nvPr/>
          </p:nvCxnSpPr>
          <p:spPr>
            <a:xfrm>
              <a:off x="6297491" y="4031742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F521B93-1DFE-4D59-8E0A-CCCF1A24E94F}"/>
                </a:ext>
              </a:extLst>
            </p:cNvPr>
            <p:cNvCxnSpPr/>
            <p:nvPr/>
          </p:nvCxnSpPr>
          <p:spPr>
            <a:xfrm>
              <a:off x="8476576" y="4025376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9F1EC665-7B10-7A4A-9F7C-625216ADA89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2" y="1924784"/>
            <a:ext cx="2368800" cy="1555200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585DBC-3DED-4440-9C8A-C94436D505F2}"/>
              </a:ext>
            </a:extLst>
          </p:cNvPr>
          <p:cNvSpPr txBox="1"/>
          <p:nvPr/>
        </p:nvSpPr>
        <p:spPr>
          <a:xfrm>
            <a:off x="8862282" y="4244576"/>
            <a:ext cx="2320322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테이블을 위한 정형 데이터 저장소 제공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미디어 컨텐츠 활용을 위한 미디어 저장소 제공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리소스 활용을 위한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 API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25B6879-0C66-0440-A289-04287EA691E7}"/>
              </a:ext>
            </a:extLst>
          </p:cNvPr>
          <p:cNvGrpSpPr/>
          <p:nvPr/>
        </p:nvGrpSpPr>
        <p:grpSpPr>
          <a:xfrm>
            <a:off x="8928167" y="3840818"/>
            <a:ext cx="2179085" cy="315966"/>
            <a:chOff x="8947832" y="4025376"/>
            <a:chExt cx="2179085" cy="31596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58ED22A-1D1A-264E-81E7-CAADA5B356EA}"/>
                </a:ext>
              </a:extLst>
            </p:cNvPr>
            <p:cNvSpPr/>
            <p:nvPr/>
          </p:nvSpPr>
          <p:spPr>
            <a:xfrm>
              <a:off x="8998411" y="4031742"/>
              <a:ext cx="2085850" cy="30899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Cloud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0" name="직선 연결선 33">
              <a:extLst>
                <a:ext uri="{FF2B5EF4-FFF2-40B4-BE49-F238E27FC236}">
                  <a16:creationId xmlns:a16="http://schemas.microsoft.com/office/drawing/2014/main" id="{BD646C44-D9E0-9242-B4A5-CA680D9CA029}"/>
                </a:ext>
              </a:extLst>
            </p:cNvPr>
            <p:cNvCxnSpPr/>
            <p:nvPr/>
          </p:nvCxnSpPr>
          <p:spPr>
            <a:xfrm>
              <a:off x="8947832" y="4031742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44">
              <a:extLst>
                <a:ext uri="{FF2B5EF4-FFF2-40B4-BE49-F238E27FC236}">
                  <a16:creationId xmlns:a16="http://schemas.microsoft.com/office/drawing/2014/main" id="{D6F69CC4-3C52-FA41-8B98-C02AD6CEF9DD}"/>
                </a:ext>
              </a:extLst>
            </p:cNvPr>
            <p:cNvCxnSpPr/>
            <p:nvPr/>
          </p:nvCxnSpPr>
          <p:spPr>
            <a:xfrm>
              <a:off x="11126917" y="4025376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">
            <a:extLst>
              <a:ext uri="{FF2B5EF4-FFF2-40B4-BE49-F238E27FC236}">
                <a16:creationId xmlns:a16="http://schemas.microsoft.com/office/drawing/2014/main" id="{BFE236CB-665D-C947-A5F3-4F18098F587D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6076335" y="1669422"/>
            <a:ext cx="5829" cy="45833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">
            <a:extLst>
              <a:ext uri="{FF2B5EF4-FFF2-40B4-BE49-F238E27FC236}">
                <a16:creationId xmlns:a16="http://schemas.microsoft.com/office/drawing/2014/main" id="{7F4EE206-7B7D-7A4C-B1B8-64D82B73611C}"/>
              </a:ext>
            </a:extLst>
          </p:cNvPr>
          <p:cNvCxnSpPr>
            <a:cxnSpLocks/>
          </p:cNvCxnSpPr>
          <p:nvPr/>
        </p:nvCxnSpPr>
        <p:spPr>
          <a:xfrm>
            <a:off x="8701002" y="1669422"/>
            <a:ext cx="0" cy="45833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FF1FCD7-15F8-F941-9867-BD59ADF521B1}"/>
              </a:ext>
            </a:extLst>
          </p:cNvPr>
          <p:cNvSpPr txBox="1"/>
          <p:nvPr/>
        </p:nvSpPr>
        <p:spPr>
          <a:xfrm>
            <a:off x="3571021" y="4339129"/>
            <a:ext cx="2320322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 된 데이터를 활용한 인공 감정 모델 생성 및 학습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 분류기 테스트를 통해 정확도와 정밀도 측정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33D2AB-91E8-7B4F-B5B4-98C7C235693F}"/>
              </a:ext>
            </a:extLst>
          </p:cNvPr>
          <p:cNvSpPr txBox="1"/>
          <p:nvPr/>
        </p:nvSpPr>
        <p:spPr>
          <a:xfrm>
            <a:off x="6202494" y="4339129"/>
            <a:ext cx="2320322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 분석을 할 수 있도록 사용자의 음성을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변환하여 제공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RGBW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센서를 이용하여 사용자의 감정에 따른 조명을 제공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4208E0D-940E-E049-8233-96E0BFD53A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r="2492"/>
          <a:stretch/>
        </p:blipFill>
        <p:spPr>
          <a:xfrm>
            <a:off x="3578082" y="1927797"/>
            <a:ext cx="2364831" cy="1551660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5D19B269-918E-4771-B90F-3EC069625A44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AF8522-5658-4F27-892B-CDED4A8D2FA2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02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7B5AD4FE-02C8-4BBA-A40F-680E9F3069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C96EFB6-6DFA-4E6F-8D81-5981F23111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3A525FF-9107-4B40-8D9E-79A694E8654F}"/>
              </a:ext>
            </a:extLst>
          </p:cNvPr>
          <p:cNvSpPr/>
          <p:nvPr/>
        </p:nvSpPr>
        <p:spPr>
          <a:xfrm>
            <a:off x="1502692" y="510958"/>
            <a:ext cx="3839329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</a:t>
            </a:r>
            <a:r>
              <a:rPr lang="ko-KR" altLang="en-US" sz="2400" dirty="0" err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팀구성</a:t>
            </a:r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및 역할</a:t>
            </a:r>
          </a:p>
        </p:txBody>
      </p:sp>
    </p:spTree>
    <p:extLst>
      <p:ext uri="{BB962C8B-B14F-4D97-AF65-F5344CB8AC3E}">
        <p14:creationId xmlns:p14="http://schemas.microsoft.com/office/powerpoint/2010/main" val="753967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7A248F0-AACD-44B7-B5FC-715260A02701}"/>
              </a:ext>
            </a:extLst>
          </p:cNvPr>
          <p:cNvSpPr/>
          <p:nvPr/>
        </p:nvSpPr>
        <p:spPr>
          <a:xfrm>
            <a:off x="1294721" y="1042572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음악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A89AB4-AD88-4CE4-82F6-D09F5DCB706C}"/>
              </a:ext>
            </a:extLst>
          </p:cNvPr>
          <p:cNvSpPr/>
          <p:nvPr/>
        </p:nvSpPr>
        <p:spPr>
          <a:xfrm>
            <a:off x="2110268" y="5282211"/>
            <a:ext cx="7971463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공유마당과 유튜브 무료음악에서 수집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감정별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각각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100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여개의 음악으로 총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400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여개의 음악재생 가능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음악의 분위기와 템포의 일정함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등을 기준으로 </a:t>
            </a: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감정별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음악 선정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72321D2-0E59-4F33-96DC-7230A3C317D4}"/>
              </a:ext>
            </a:extLst>
          </p:cNvPr>
          <p:cNvCxnSpPr>
            <a:cxnSpLocks/>
          </p:cNvCxnSpPr>
          <p:nvPr/>
        </p:nvCxnSpPr>
        <p:spPr>
          <a:xfrm flipV="1">
            <a:off x="1646129" y="2715997"/>
            <a:ext cx="0" cy="1126226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389C0B2-29F7-499C-AB98-61E0D8260668}"/>
              </a:ext>
            </a:extLst>
          </p:cNvPr>
          <p:cNvCxnSpPr>
            <a:cxnSpLocks/>
          </p:cNvCxnSpPr>
          <p:nvPr/>
        </p:nvCxnSpPr>
        <p:spPr>
          <a:xfrm flipH="1">
            <a:off x="1641647" y="2715997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2A0465A-0BDC-4207-B9E4-24B80CDB4B5F}"/>
              </a:ext>
            </a:extLst>
          </p:cNvPr>
          <p:cNvCxnSpPr>
            <a:cxnSpLocks/>
          </p:cNvCxnSpPr>
          <p:nvPr/>
        </p:nvCxnSpPr>
        <p:spPr>
          <a:xfrm flipH="1">
            <a:off x="1641647" y="3837526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AC3E1DF-BC2E-4FCD-8DEB-AD3BD0FF485F}"/>
              </a:ext>
            </a:extLst>
          </p:cNvPr>
          <p:cNvSpPr/>
          <p:nvPr/>
        </p:nvSpPr>
        <p:spPr>
          <a:xfrm>
            <a:off x="1816459" y="2392237"/>
            <a:ext cx="111452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긍정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38D293B-83E8-4EC2-84A4-1738DF348C0A}"/>
              </a:ext>
            </a:extLst>
          </p:cNvPr>
          <p:cNvSpPr/>
          <p:nvPr/>
        </p:nvSpPr>
        <p:spPr>
          <a:xfrm>
            <a:off x="1816459" y="3536476"/>
            <a:ext cx="111452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1387F8-3AE9-4E75-8F68-56B944187F93}"/>
              </a:ext>
            </a:extLst>
          </p:cNvPr>
          <p:cNvSpPr/>
          <p:nvPr/>
        </p:nvSpPr>
        <p:spPr>
          <a:xfrm>
            <a:off x="1511657" y="2295041"/>
            <a:ext cx="1419327" cy="1917532"/>
          </a:xfrm>
          <a:prstGeom prst="rect">
            <a:avLst/>
          </a:prstGeom>
          <a:noFill/>
          <a:ln w="28575">
            <a:solidFill>
              <a:srgbClr val="152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F5277D-FC41-4763-A10A-BC32624694C0}"/>
              </a:ext>
            </a:extLst>
          </p:cNvPr>
          <p:cNvSpPr/>
          <p:nvPr/>
        </p:nvSpPr>
        <p:spPr>
          <a:xfrm>
            <a:off x="1502692" y="1777678"/>
            <a:ext cx="1488141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Dialog Flow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275789B-A75B-4F4F-AB27-99E025B0D657}"/>
              </a:ext>
            </a:extLst>
          </p:cNvPr>
          <p:cNvCxnSpPr>
            <a:cxnSpLocks/>
          </p:cNvCxnSpPr>
          <p:nvPr/>
        </p:nvCxnSpPr>
        <p:spPr>
          <a:xfrm flipH="1" flipV="1">
            <a:off x="4161243" y="3368367"/>
            <a:ext cx="9470" cy="97452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09C7C15-C49D-4A55-8073-E8D8E9F8E053}"/>
              </a:ext>
            </a:extLst>
          </p:cNvPr>
          <p:cNvCxnSpPr>
            <a:cxnSpLocks/>
          </p:cNvCxnSpPr>
          <p:nvPr/>
        </p:nvCxnSpPr>
        <p:spPr>
          <a:xfrm flipH="1">
            <a:off x="4161243" y="3372876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7077D73-9BEF-405B-BC67-24985E15B517}"/>
              </a:ext>
            </a:extLst>
          </p:cNvPr>
          <p:cNvCxnSpPr>
            <a:cxnSpLocks/>
          </p:cNvCxnSpPr>
          <p:nvPr/>
        </p:nvCxnSpPr>
        <p:spPr>
          <a:xfrm flipH="1">
            <a:off x="2653865" y="3844901"/>
            <a:ext cx="1852284" cy="8654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693FE15-CAEF-49D3-B937-38C21EC9DC0B}"/>
              </a:ext>
            </a:extLst>
          </p:cNvPr>
          <p:cNvCxnSpPr>
            <a:cxnSpLocks/>
          </p:cNvCxnSpPr>
          <p:nvPr/>
        </p:nvCxnSpPr>
        <p:spPr>
          <a:xfrm flipH="1">
            <a:off x="4161243" y="4345134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AFFA12-C516-4004-B200-CDE8558E8DF8}"/>
              </a:ext>
            </a:extLst>
          </p:cNvPr>
          <p:cNvSpPr/>
          <p:nvPr/>
        </p:nvSpPr>
        <p:spPr>
          <a:xfrm>
            <a:off x="4152401" y="4052111"/>
            <a:ext cx="1429866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F4F6433-C5D0-46B2-872D-5C6D68BF16A6}"/>
              </a:ext>
            </a:extLst>
          </p:cNvPr>
          <p:cNvSpPr/>
          <p:nvPr/>
        </p:nvSpPr>
        <p:spPr>
          <a:xfrm>
            <a:off x="4189025" y="3584846"/>
            <a:ext cx="1367113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24ACFE-E7B0-4C7A-8276-C3813C9DA096}"/>
              </a:ext>
            </a:extLst>
          </p:cNvPr>
          <p:cNvSpPr/>
          <p:nvPr/>
        </p:nvSpPr>
        <p:spPr>
          <a:xfrm>
            <a:off x="3893467" y="3070548"/>
            <a:ext cx="2268075" cy="1566013"/>
          </a:xfrm>
          <a:prstGeom prst="rect">
            <a:avLst/>
          </a:prstGeom>
          <a:noFill/>
          <a:ln w="28575">
            <a:solidFill>
              <a:srgbClr val="152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2F4B0E5-1A17-40B8-89C0-2D99D023D3EE}"/>
              </a:ext>
            </a:extLst>
          </p:cNvPr>
          <p:cNvSpPr/>
          <p:nvPr/>
        </p:nvSpPr>
        <p:spPr>
          <a:xfrm>
            <a:off x="4179555" y="3100070"/>
            <a:ext cx="1367113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7E5545-95C2-45F0-8C68-BAD917BCE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35" y="1226963"/>
            <a:ext cx="1454225" cy="13399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246591-51D1-4BC6-B8F1-2E2D67798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880" y="1214262"/>
            <a:ext cx="1485976" cy="13653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EE9C8E-2D68-4C11-A2CF-1A4F46F65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35" y="3229509"/>
            <a:ext cx="1447874" cy="134626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94BB95F-3EA2-4829-B75E-098DD20CCB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720" y="3201778"/>
            <a:ext cx="1454225" cy="135897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95F440-AE9B-4122-897B-BD386046582E}"/>
              </a:ext>
            </a:extLst>
          </p:cNvPr>
          <p:cNvSpPr/>
          <p:nvPr/>
        </p:nvSpPr>
        <p:spPr>
          <a:xfrm>
            <a:off x="6885148" y="705930"/>
            <a:ext cx="111452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긍정 음악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33703F-175C-4CF9-B3B1-0BD3820539F1}"/>
              </a:ext>
            </a:extLst>
          </p:cNvPr>
          <p:cNvSpPr/>
          <p:nvPr/>
        </p:nvSpPr>
        <p:spPr>
          <a:xfrm>
            <a:off x="8891564" y="712326"/>
            <a:ext cx="111452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음악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C02A71-5C18-433E-9CEE-27DE9A1ABB39}"/>
              </a:ext>
            </a:extLst>
          </p:cNvPr>
          <p:cNvSpPr/>
          <p:nvPr/>
        </p:nvSpPr>
        <p:spPr>
          <a:xfrm>
            <a:off x="6849981" y="2707754"/>
            <a:ext cx="111452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슬픔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음악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CCDAD0-C3A6-4EA0-B3C4-109C4C21616A}"/>
              </a:ext>
            </a:extLst>
          </p:cNvPr>
          <p:cNvSpPr/>
          <p:nvPr/>
        </p:nvSpPr>
        <p:spPr>
          <a:xfrm>
            <a:off x="8891563" y="2694536"/>
            <a:ext cx="111452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음악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24F5C2-633B-44B4-8E51-E5FE822A2F3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3C5844-ED36-46BD-BB73-090EB864C92D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03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62CD9F2-9A37-4885-B3C5-E52CCD80C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A2DDE82-7622-4520-9C80-6118F15BD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CE42E13-232D-40EC-A2A0-EE7365D83C7A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절차 및 방법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090AB03-7185-41DF-8831-C50E1E18C9CF}"/>
              </a:ext>
            </a:extLst>
          </p:cNvPr>
          <p:cNvSpPr/>
          <p:nvPr/>
        </p:nvSpPr>
        <p:spPr>
          <a:xfrm>
            <a:off x="4074063" y="2539305"/>
            <a:ext cx="1977764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KoBERT</a:t>
            </a:r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알고리즘</a:t>
            </a:r>
            <a:endParaRPr lang="en-US" altLang="ko-KR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017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20ECAC-A7BD-47F7-BC35-24BE5CFAF098}"/>
              </a:ext>
            </a:extLst>
          </p:cNvPr>
          <p:cNvSpPr/>
          <p:nvPr/>
        </p:nvSpPr>
        <p:spPr>
          <a:xfrm>
            <a:off x="451530" y="993986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3.1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BigData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– K DEP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척도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12EFCF-4760-4E2C-93B6-F68C69B0ADDD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8DFF0A-CFF2-4784-B6BF-138C87AFAE4D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03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B73B314-5AA7-4B68-B4F8-62F92D24FA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943E261-7ED1-4F80-ADD6-8E8A04F691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265A78-5BDB-4E33-9722-703DDA0FF29C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절차 및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283E51-734B-452C-A2F1-253DD72AD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17" y="1729092"/>
            <a:ext cx="7791565" cy="467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54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06F644-4E45-43FF-8E7B-93FC696D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3" y="2302085"/>
            <a:ext cx="5094514" cy="28268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FD283C-6FC7-45C1-A493-CBC97F07918F}"/>
              </a:ext>
            </a:extLst>
          </p:cNvPr>
          <p:cNvSpPr/>
          <p:nvPr/>
        </p:nvSpPr>
        <p:spPr>
          <a:xfrm>
            <a:off x="638872" y="993986"/>
            <a:ext cx="4139520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3.1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BigData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– K DEP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기반 훈련데이터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9BEFDF5-4D4A-4C3F-8B35-2696BFA6A77F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08ED49-FB40-4107-9A67-26863D5FEAE5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03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415C448-EAC9-44C2-8821-CBEDCEC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DBA9C07-1F86-460E-9BDD-9F6C7AB42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720F55-44E0-4DB5-9C84-EE7406821632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절차 및 방법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2B4C241-8485-495C-A5CF-BBDAFE3DEC79}"/>
              </a:ext>
            </a:extLst>
          </p:cNvPr>
          <p:cNvGrpSpPr/>
          <p:nvPr/>
        </p:nvGrpSpPr>
        <p:grpSpPr>
          <a:xfrm>
            <a:off x="5676900" y="1308378"/>
            <a:ext cx="6515100" cy="4883852"/>
            <a:chOff x="2814795" y="987074"/>
            <a:chExt cx="6515100" cy="488385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320C10A-36BA-4750-BF21-42EA3037A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087" r="23476"/>
            <a:stretch/>
          </p:blipFill>
          <p:spPr>
            <a:xfrm>
              <a:off x="2814795" y="987074"/>
              <a:ext cx="6515100" cy="4883852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E32C665-27DD-4301-8B76-A1DFB6ED8BC2}"/>
                </a:ext>
              </a:extLst>
            </p:cNvPr>
            <p:cNvSpPr/>
            <p:nvPr/>
          </p:nvSpPr>
          <p:spPr>
            <a:xfrm>
              <a:off x="6442745" y="1991567"/>
              <a:ext cx="604007" cy="28185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4A72607-8C51-4AD9-9F7B-6C773FC56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3942" y="2410228"/>
              <a:ext cx="615749" cy="2926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CE198EA-5AB6-4030-8B65-CC47DE3CC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1725" y="3198793"/>
              <a:ext cx="615749" cy="29263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9D3509D-BD77-4901-AAE4-713BE8E2A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3354" y="3878109"/>
              <a:ext cx="922789" cy="29263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AAF79C-A201-49FF-B246-CC59B43A8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60873" y="5170206"/>
              <a:ext cx="615749" cy="29263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25B764C-AE28-45DE-B7FB-4E5E42DE4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6748" y="5351684"/>
              <a:ext cx="615749" cy="292633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EF6AE64-D25F-4052-B7BD-27E38EC1E2FA}"/>
              </a:ext>
            </a:extLst>
          </p:cNvPr>
          <p:cNvGrpSpPr/>
          <p:nvPr/>
        </p:nvGrpSpPr>
        <p:grpSpPr>
          <a:xfrm>
            <a:off x="6545582" y="409211"/>
            <a:ext cx="4661828" cy="735106"/>
            <a:chOff x="-597485" y="4027658"/>
            <a:chExt cx="4661828" cy="735106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364ADA53-DB0C-42F2-B1D9-E7A76B8082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13" r="50549" b="54999"/>
            <a:stretch/>
          </p:blipFill>
          <p:spPr bwMode="auto">
            <a:xfrm>
              <a:off x="-597485" y="4027658"/>
              <a:ext cx="3039009" cy="73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0ACF29FF-79F9-477B-B7EF-0855C7ACD4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97" t="22913" r="3396" b="54999"/>
            <a:stretch/>
          </p:blipFill>
          <p:spPr bwMode="auto">
            <a:xfrm>
              <a:off x="2441524" y="4027658"/>
              <a:ext cx="1622819" cy="73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365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119C8213-B38D-48A1-9870-9575C71CE821}"/>
              </a:ext>
            </a:extLst>
          </p:cNvPr>
          <p:cNvCxnSpPr>
            <a:cxnSpLocks/>
          </p:cNvCxnSpPr>
          <p:nvPr/>
        </p:nvCxnSpPr>
        <p:spPr>
          <a:xfrm flipH="1">
            <a:off x="1254224" y="2417124"/>
            <a:ext cx="9000000" cy="0"/>
          </a:xfrm>
          <a:prstGeom prst="line">
            <a:avLst/>
          </a:prstGeom>
          <a:ln w="3175"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1AE525F-0EC5-4782-BC60-2CA64FEB8E42}"/>
              </a:ext>
            </a:extLst>
          </p:cNvPr>
          <p:cNvGrpSpPr/>
          <p:nvPr/>
        </p:nvGrpSpPr>
        <p:grpSpPr>
          <a:xfrm>
            <a:off x="5466245" y="947218"/>
            <a:ext cx="1259510" cy="531616"/>
            <a:chOff x="1181193" y="1305151"/>
            <a:chExt cx="1259510" cy="5847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AE3A0E-7DAB-49F6-8428-9F3E42DAC668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목차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21C3C70A-8FFE-41B8-8170-308408E115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0B14286-5F08-4B2A-A470-64AF831BC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7AC167-C90C-4D2D-813E-AEE8E3315910}"/>
              </a:ext>
            </a:extLst>
          </p:cNvPr>
          <p:cNvCxnSpPr>
            <a:cxnSpLocks/>
          </p:cNvCxnSpPr>
          <p:nvPr/>
        </p:nvCxnSpPr>
        <p:spPr>
          <a:xfrm flipH="1">
            <a:off x="1596000" y="4296351"/>
            <a:ext cx="9000000" cy="0"/>
          </a:xfrm>
          <a:prstGeom prst="line">
            <a:avLst/>
          </a:prstGeom>
          <a:ln w="3175"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1F51CE-9F93-46C2-A918-3805AD151B08}"/>
              </a:ext>
            </a:extLst>
          </p:cNvPr>
          <p:cNvSpPr/>
          <p:nvPr/>
        </p:nvSpPr>
        <p:spPr>
          <a:xfrm>
            <a:off x="2212225" y="3033000"/>
            <a:ext cx="1736441" cy="7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CB05DF-6F7C-4AE3-A7AD-614F86D52F68}"/>
              </a:ext>
            </a:extLst>
          </p:cNvPr>
          <p:cNvSpPr/>
          <p:nvPr/>
        </p:nvSpPr>
        <p:spPr>
          <a:xfrm>
            <a:off x="3702585" y="4967222"/>
            <a:ext cx="1398554" cy="7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수행 결과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2FC55F-BB04-4250-9CF7-9BCDE2CE9DA2}"/>
              </a:ext>
            </a:extLst>
          </p:cNvPr>
          <p:cNvSpPr/>
          <p:nvPr/>
        </p:nvSpPr>
        <p:spPr>
          <a:xfrm>
            <a:off x="4906668" y="3033000"/>
            <a:ext cx="2427377" cy="7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팀 구성 및 역할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A0E0B0-181B-4121-A1B5-37C73C8BE611}"/>
              </a:ext>
            </a:extLst>
          </p:cNvPr>
          <p:cNvSpPr/>
          <p:nvPr/>
        </p:nvSpPr>
        <p:spPr>
          <a:xfrm>
            <a:off x="8211202" y="3057572"/>
            <a:ext cx="1910382" cy="7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절차</a:t>
            </a: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및 방법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A3F9D00-ABA1-4226-BA81-8E02BC9F221F}"/>
              </a:ext>
            </a:extLst>
          </p:cNvPr>
          <p:cNvSpPr txBox="1"/>
          <p:nvPr/>
        </p:nvSpPr>
        <p:spPr>
          <a:xfrm>
            <a:off x="2831019" y="2584859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01</a:t>
            </a:r>
            <a:endParaRPr lang="ko-KR" altLang="en-US" sz="2400" b="1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43F34C-8DEB-4CF8-B68A-7233765B4F81}"/>
              </a:ext>
            </a:extLst>
          </p:cNvPr>
          <p:cNvSpPr txBox="1"/>
          <p:nvPr/>
        </p:nvSpPr>
        <p:spPr>
          <a:xfrm>
            <a:off x="5816930" y="2578097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02</a:t>
            </a:r>
            <a:endParaRPr lang="ko-KR" altLang="en-US" sz="2400" b="1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6FF3A4D-58D0-4714-8D22-E87E8BB4B41E}"/>
              </a:ext>
            </a:extLst>
          </p:cNvPr>
          <p:cNvSpPr txBox="1"/>
          <p:nvPr/>
        </p:nvSpPr>
        <p:spPr>
          <a:xfrm>
            <a:off x="8916967" y="2602669"/>
            <a:ext cx="49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03</a:t>
            </a:r>
            <a:endParaRPr lang="ko-KR" altLang="en-US" sz="2400" b="1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9DCDAB7-D554-421B-A96E-2B27B6BCC631}"/>
              </a:ext>
            </a:extLst>
          </p:cNvPr>
          <p:cNvSpPr txBox="1"/>
          <p:nvPr/>
        </p:nvSpPr>
        <p:spPr>
          <a:xfrm>
            <a:off x="4152435" y="4505557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04</a:t>
            </a:r>
            <a:endParaRPr lang="ko-KR" altLang="en-US" sz="2400" b="1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D33A01-546B-458B-AA4B-E0B8436A946C}"/>
              </a:ext>
            </a:extLst>
          </p:cNvPr>
          <p:cNvSpPr/>
          <p:nvPr/>
        </p:nvSpPr>
        <p:spPr>
          <a:xfrm>
            <a:off x="3026446" y="2387618"/>
            <a:ext cx="108000" cy="1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F8B8C8-01C5-4593-A048-B84F8545F1A3}"/>
              </a:ext>
            </a:extLst>
          </p:cNvPr>
          <p:cNvSpPr/>
          <p:nvPr/>
        </p:nvSpPr>
        <p:spPr>
          <a:xfrm>
            <a:off x="6012357" y="2380856"/>
            <a:ext cx="108000" cy="1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22AD0AF-5FC5-47D3-BAAF-3A99E9C30B06}"/>
              </a:ext>
            </a:extLst>
          </p:cNvPr>
          <p:cNvSpPr/>
          <p:nvPr/>
        </p:nvSpPr>
        <p:spPr>
          <a:xfrm>
            <a:off x="9112393" y="2405428"/>
            <a:ext cx="108000" cy="1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C8DA576-6739-450D-BA80-0FD4D0105A3A}"/>
              </a:ext>
            </a:extLst>
          </p:cNvPr>
          <p:cNvSpPr/>
          <p:nvPr/>
        </p:nvSpPr>
        <p:spPr>
          <a:xfrm>
            <a:off x="4347862" y="4273141"/>
            <a:ext cx="108000" cy="1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AC0CE9-0382-4FCD-99FB-E04CCC535B2A}"/>
              </a:ext>
            </a:extLst>
          </p:cNvPr>
          <p:cNvSpPr/>
          <p:nvPr/>
        </p:nvSpPr>
        <p:spPr>
          <a:xfrm>
            <a:off x="7090863" y="4990432"/>
            <a:ext cx="1398554" cy="7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느낀점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161850-6561-4E62-99D3-5E18D062D4A2}"/>
              </a:ext>
            </a:extLst>
          </p:cNvPr>
          <p:cNvSpPr txBox="1"/>
          <p:nvPr/>
        </p:nvSpPr>
        <p:spPr>
          <a:xfrm>
            <a:off x="7540713" y="4528767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05</a:t>
            </a:r>
            <a:endParaRPr lang="ko-KR" altLang="en-US" sz="2400" b="1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7EC0B7-1A16-48CD-87B8-3350618BAB02}"/>
              </a:ext>
            </a:extLst>
          </p:cNvPr>
          <p:cNvSpPr/>
          <p:nvPr/>
        </p:nvSpPr>
        <p:spPr>
          <a:xfrm>
            <a:off x="7736140" y="4296351"/>
            <a:ext cx="108000" cy="1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2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12EFCF-4760-4E2C-93B6-F68C69B0ADDD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8DFF0A-CFF2-4784-B6BF-138C87AFAE4D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03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B73B314-5AA7-4B68-B4F8-62F92D24FA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943E261-7ED1-4F80-ADD6-8E8A04F691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265A78-5BDB-4E33-9722-703DDA0FF29C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절차 및 방법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53F2F1-387A-4C8E-AE59-4E24ED3BB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214"/>
          <a:stretch/>
        </p:blipFill>
        <p:spPr>
          <a:xfrm>
            <a:off x="1928259" y="1729092"/>
            <a:ext cx="8583130" cy="47364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C6F322-8ECF-484B-98AF-981EF5B8A763}"/>
              </a:ext>
            </a:extLst>
          </p:cNvPr>
          <p:cNvSpPr/>
          <p:nvPr/>
        </p:nvSpPr>
        <p:spPr>
          <a:xfrm>
            <a:off x="638872" y="993986"/>
            <a:ext cx="4885628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3.1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BigData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–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Mindcafe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크롤링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약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4770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개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381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A0511C-7602-490F-B167-AF2C792F481A}"/>
              </a:ext>
            </a:extLst>
          </p:cNvPr>
          <p:cNvSpPr/>
          <p:nvPr/>
        </p:nvSpPr>
        <p:spPr>
          <a:xfrm>
            <a:off x="638872" y="1095733"/>
            <a:ext cx="6190553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3.1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BigData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–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한국어 단발성 대화 데이터셋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약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15000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개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A5C0AB-C857-4506-9142-47A71BECFA45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0361FC-C00A-43E5-9D2B-CB0B82E1DD6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03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FDE9C25-F045-48B0-8902-CA50A8FAC3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4985DBA-5889-4DD9-B1EC-C1DF386836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D762A0-D946-4184-83D1-B389F485455F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절차 및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825F4D-F260-4E09-BF71-E6C36A5DA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" y="3428999"/>
            <a:ext cx="7927155" cy="11512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D75914-B883-4D0C-BE05-18224538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" y="4753580"/>
            <a:ext cx="7927155" cy="11265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DA9955-1C6E-401C-9E93-9887E450D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5" y="1844247"/>
            <a:ext cx="10535825" cy="14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4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20ECAC-A7BD-47F7-BC35-24BE5CFAF098}"/>
              </a:ext>
            </a:extLst>
          </p:cNvPr>
          <p:cNvSpPr/>
          <p:nvPr/>
        </p:nvSpPr>
        <p:spPr>
          <a:xfrm>
            <a:off x="638872" y="993986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3.2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AI –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KoBERT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알고리즘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12EFCF-4760-4E2C-93B6-F68C69B0ADDD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8DFF0A-CFF2-4784-B6BF-138C87AFAE4D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03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B73B314-5AA7-4B68-B4F8-62F92D24FA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943E261-7ED1-4F80-ADD6-8E8A04F691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265A78-5BDB-4E33-9722-703DDA0FF29C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절차 및 방법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29" y="2530514"/>
            <a:ext cx="3006899" cy="270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70282" y="5351490"/>
            <a:ext cx="317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분노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슬픔 텍스트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12746" y="2063537"/>
            <a:ext cx="2142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Monologg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kobert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836" y="3752375"/>
            <a:ext cx="1349931" cy="134993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710" y="4175532"/>
            <a:ext cx="846315" cy="8463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915" y="4128502"/>
            <a:ext cx="846315" cy="84631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71416" y="4427340"/>
            <a:ext cx="131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" charset="-127"/>
                <a:ea typeface="나눔바른고딕" charset="-127"/>
              </a:rPr>
              <a:t>전이학습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EBAF0E5-9C2C-43DF-BB0E-EEB9BD4693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077627" y="3971925"/>
            <a:ext cx="1460209" cy="4554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20294A1-C2C2-434F-BC4A-3F1BD0B54186}"/>
              </a:ext>
            </a:extLst>
          </p:cNvPr>
          <p:cNvCxnSpPr/>
          <p:nvPr/>
        </p:nvCxnSpPr>
        <p:spPr>
          <a:xfrm flipH="1">
            <a:off x="5077627" y="2432869"/>
            <a:ext cx="1351780" cy="6858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72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20ECAC-A7BD-47F7-BC35-24BE5CFAF098}"/>
              </a:ext>
            </a:extLst>
          </p:cNvPr>
          <p:cNvSpPr/>
          <p:nvPr/>
        </p:nvSpPr>
        <p:spPr>
          <a:xfrm>
            <a:off x="819592" y="1095733"/>
            <a:ext cx="3364539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3.3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IoT – STT(Speech to Text), TTS(Text to Speech), RGB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센서</a:t>
            </a:r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12EFCF-4760-4E2C-93B6-F68C69B0ADDD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8DFF0A-CFF2-4784-B6BF-138C87AFAE4D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03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B73B314-5AA7-4B68-B4F8-62F92D24FA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943E261-7ED1-4F80-ADD6-8E8A04F691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265A78-5BDB-4E33-9722-703DDA0FF29C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절차 및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B19795-8DF3-4890-B14C-7315FAC8C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07" y="2843088"/>
            <a:ext cx="2868244" cy="382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19A442-9E78-42D2-9DE1-1B154BFC2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12" y="803345"/>
            <a:ext cx="5096586" cy="752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64BF6B-AA99-4303-B416-3D5BBA214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75" y="1876458"/>
            <a:ext cx="8945223" cy="8192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35B5A1-723A-42F3-B6DC-3C8252FC2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450" y="2843088"/>
            <a:ext cx="2868244" cy="38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92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20ECAC-A7BD-47F7-BC35-24BE5CFAF098}"/>
              </a:ext>
            </a:extLst>
          </p:cNvPr>
          <p:cNvSpPr/>
          <p:nvPr/>
        </p:nvSpPr>
        <p:spPr>
          <a:xfrm>
            <a:off x="679371" y="993986"/>
            <a:ext cx="4143727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3.4 Cloud –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클라우드 인프라 아키텍처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12EFCF-4760-4E2C-93B6-F68C69B0ADDD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8DFF0A-CFF2-4784-B6BF-138C87AFAE4D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03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B73B314-5AA7-4B68-B4F8-62F92D24FA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943E261-7ED1-4F80-ADD6-8E8A04F691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265A78-5BDB-4E33-9722-703DDA0FF29C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절차 및 방법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22129B-8CB6-4C43-AE9D-793903100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35" y="1841539"/>
            <a:ext cx="8249330" cy="461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24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45F531C-EE64-46A7-90E6-612ED73E9822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E40D46-6636-49C2-8EC1-5F8003A4A7E5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04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B343F25-8A2B-4DFB-B2DF-0CCA6FC019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6866F2F-C9DE-4DC7-AB84-C1B2B831CB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2231E7-7B4A-49EB-911B-C7C1A9C10D00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BDF9B7-08F7-49F3-B375-CEBC176846B1}"/>
              </a:ext>
            </a:extLst>
          </p:cNvPr>
          <p:cNvSpPr/>
          <p:nvPr/>
        </p:nvSpPr>
        <p:spPr>
          <a:xfrm>
            <a:off x="303321" y="1042570"/>
            <a:ext cx="2398742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시연 동영상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579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45F531C-EE64-46A7-90E6-612ED73E9822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E40D46-6636-49C2-8EC1-5F8003A4A7E5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04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B343F25-8A2B-4DFB-B2DF-0CCA6FC019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6866F2F-C9DE-4DC7-AB84-C1B2B831CB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2231E7-7B4A-49EB-911B-C7C1A9C10D00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E89F52-8806-49B3-8D29-E39C691154BF}"/>
              </a:ext>
            </a:extLst>
          </p:cNvPr>
          <p:cNvSpPr/>
          <p:nvPr/>
        </p:nvSpPr>
        <p:spPr>
          <a:xfrm>
            <a:off x="-265142" y="961418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개선사항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718FBA-61A7-4FB4-8ED0-B57161310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70" y="2146984"/>
            <a:ext cx="6882066" cy="37134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D0C919D-ED96-4824-9320-AD47DEB4DC98}"/>
              </a:ext>
            </a:extLst>
          </p:cNvPr>
          <p:cNvSpPr/>
          <p:nvPr/>
        </p:nvSpPr>
        <p:spPr>
          <a:xfrm>
            <a:off x="373130" y="1447585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K-DEP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척도 파라미터 분석</a:t>
            </a:r>
            <a:endParaRPr lang="en-US" altLang="ko-KR" sz="1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D33981-6A8F-4DAC-9BAF-152C390DA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095" y="2146984"/>
            <a:ext cx="3256035" cy="37263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9F9362-FD9F-4B7F-B3C4-FB85CC139081}"/>
              </a:ext>
            </a:extLst>
          </p:cNvPr>
          <p:cNvSpPr/>
          <p:nvPr/>
        </p:nvSpPr>
        <p:spPr>
          <a:xfrm>
            <a:off x="7440011" y="1447585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K-DEP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척도 계산법</a:t>
            </a:r>
            <a:endParaRPr lang="en-US" altLang="ko-KR" sz="1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561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45F531C-EE64-46A7-90E6-612ED73E9822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E40D46-6636-49C2-8EC1-5F8003A4A7E5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04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B343F25-8A2B-4DFB-B2DF-0CCA6FC019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6866F2F-C9DE-4DC7-AB84-C1B2B831CB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2231E7-7B4A-49EB-911B-C7C1A9C10D00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E89F52-8806-49B3-8D29-E39C691154BF}"/>
              </a:ext>
            </a:extLst>
          </p:cNvPr>
          <p:cNvSpPr/>
          <p:nvPr/>
        </p:nvSpPr>
        <p:spPr>
          <a:xfrm>
            <a:off x="-265142" y="961418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개선사항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A8159E-89C5-4308-AF56-85904A389612}"/>
              </a:ext>
            </a:extLst>
          </p:cNvPr>
          <p:cNvSpPr/>
          <p:nvPr/>
        </p:nvSpPr>
        <p:spPr>
          <a:xfrm>
            <a:off x="552438" y="1902814"/>
            <a:ext cx="5407482" cy="3836062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35">
            <a:extLst>
              <a:ext uri="{FF2B5EF4-FFF2-40B4-BE49-F238E27FC236}">
                <a16:creationId xmlns:a16="http://schemas.microsoft.com/office/drawing/2014/main" id="{698701E9-41B1-40DF-9C6C-05BDA0D3F5EA}"/>
              </a:ext>
            </a:extLst>
          </p:cNvPr>
          <p:cNvSpPr txBox="1"/>
          <p:nvPr/>
        </p:nvSpPr>
        <p:spPr>
          <a:xfrm>
            <a:off x="767414" y="2548337"/>
            <a:ext cx="4977525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우울한 사람이 과연 대답을 잘 해줄 것인가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라는 근본적인 의문이 있습니다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우울증 척도로 정확한 분석을 하려면 모든 질문에 대답을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해야합니다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 프로젝트에는 특별한 대상을 선정하지 않았지만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격리 대상자 등 특정 대상을 선정하면 더 효과적일 것으로 예상됩니다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9A7438-7E2E-45C9-A3B3-00DC821F6EC8}"/>
              </a:ext>
            </a:extLst>
          </p:cNvPr>
          <p:cNvSpPr/>
          <p:nvPr/>
        </p:nvSpPr>
        <p:spPr>
          <a:xfrm>
            <a:off x="6096000" y="1902814"/>
            <a:ext cx="5686424" cy="3836062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E76D2E-5ACE-40A2-9C15-6686B65345D8}"/>
              </a:ext>
            </a:extLst>
          </p:cNvPr>
          <p:cNvSpPr/>
          <p:nvPr/>
        </p:nvSpPr>
        <p:spPr>
          <a:xfrm>
            <a:off x="1286733" y="1881178"/>
            <a:ext cx="3938889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“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대상의 구체화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”</a:t>
            </a:r>
          </a:p>
        </p:txBody>
      </p:sp>
      <p:pic>
        <p:nvPicPr>
          <p:cNvPr id="5122" name="Picture 2" descr="확대이미지">
            <a:extLst>
              <a:ext uri="{FF2B5EF4-FFF2-40B4-BE49-F238E27FC236}">
                <a16:creationId xmlns:a16="http://schemas.microsoft.com/office/drawing/2014/main" id="{AA54652A-A69F-4F73-A2A9-73365D19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609" y="2208228"/>
            <a:ext cx="4697205" cy="319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35">
            <a:extLst>
              <a:ext uri="{FF2B5EF4-FFF2-40B4-BE49-F238E27FC236}">
                <a16:creationId xmlns:a16="http://schemas.microsoft.com/office/drawing/2014/main" id="{9F2862FF-75AF-448A-BF34-EB82F950AEB1}"/>
              </a:ext>
            </a:extLst>
          </p:cNvPr>
          <p:cNvSpPr txBox="1"/>
          <p:nvPr/>
        </p:nvSpPr>
        <p:spPr>
          <a:xfrm>
            <a:off x="767414" y="4432361"/>
            <a:ext cx="4977525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문장으로 감성을 분석하는데 한계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 있습니다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성실히 답변하지 않을 가능성도 존재하고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한국인의 특성 상 부정적 단어를 더 자주 언급한다는 문제도 존재합니다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표정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생체리듬 등 다른 요소를 추가로 분석하면 더 좋은 결과를 도출할 수 있을 것입니다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DB93C11-C07A-4F3E-8584-DD4CFAE2145A}"/>
              </a:ext>
            </a:extLst>
          </p:cNvPr>
          <p:cNvSpPr/>
          <p:nvPr/>
        </p:nvSpPr>
        <p:spPr>
          <a:xfrm>
            <a:off x="1286733" y="3765202"/>
            <a:ext cx="3938889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“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다른 요소 추가 분석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5762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45F531C-EE64-46A7-90E6-612ED73E9822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E40D46-6636-49C2-8EC1-5F8003A4A7E5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05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B343F25-8A2B-4DFB-B2DF-0CCA6FC019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6866F2F-C9DE-4DC7-AB84-C1B2B831CB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2231E7-7B4A-49EB-911B-C7C1A9C10D00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느낀점</a:t>
            </a:r>
            <a:endParaRPr lang="ko-KR" altLang="en-US" sz="2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883C4A-A20A-494B-91FB-41DCEB9CBC94}"/>
              </a:ext>
            </a:extLst>
          </p:cNvPr>
          <p:cNvSpPr/>
          <p:nvPr/>
        </p:nvSpPr>
        <p:spPr>
          <a:xfrm>
            <a:off x="638872" y="1042570"/>
            <a:ext cx="4040079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잘한 부분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아쉬운 부분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도움된 부분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321B37-641E-48FF-BFF8-AAE3E49CE43D}"/>
              </a:ext>
            </a:extLst>
          </p:cNvPr>
          <p:cNvSpPr/>
          <p:nvPr/>
        </p:nvSpPr>
        <p:spPr>
          <a:xfrm>
            <a:off x="405161" y="1867109"/>
            <a:ext cx="11381678" cy="4214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윤상원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시작과 끝까지 분야별로 결과를 뽑아냈다는 것이 뿌듯합니다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IoT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 클라우드 영역에 직접 도움을 주면서 관련 지식을 습득하고 싶었지만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그러지못해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아쉬웠습니다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그래도 기업에서 왜 의사소통 역량을 중요시하는지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깨달았습니다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분야의 팀원과 소통하면서 타 분야와의 의사소통 능력을 기를 수 있었고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분야에 대해 조금이나마 알 수 있었습니다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박희망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처음으로 다른 분야의 팀원들과 융합 프로젝트를 하며 값진 경험을 얻었습니다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서로의 분야에 생소했지만 최대한 의견을 공유하며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한명도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빠짐없이 끝까지 프로젝트를 마무리한 것이 기쁩니다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주제를 논의하고 세부적인 사항들을 설정하는 과정에서 시간이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오래걸린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것이 조금 아쉽지만 그래도 많은 대화를 통해 합의점을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찾아나가려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노력한 것이 좋았습니다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협동 프로젝트에 있어 중요한 가치들을 잘 배운 것 같습니다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김화연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(AI)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코딩이 무언가를 구현하는 것이라면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구현되는 그 무언가는 또 다른 분야의 지식이라는 것을 알게 되었습니다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구현하는 과정은 여러 분야의 사람들이 함께하는 과정이라는 것을 배웠습니다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비록 구상했던 모든 것을 구현하지 못해 아쉬웠지만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사람이 모여 이야기를 나누었기에 창의적인 아이디어를 떠올릴 수 있었다고 생각합니다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7281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45F531C-EE64-46A7-90E6-612ED73E9822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E40D46-6636-49C2-8EC1-5F8003A4A7E5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05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B343F25-8A2B-4DFB-B2DF-0CCA6FC019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6866F2F-C9DE-4DC7-AB84-C1B2B831CB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2231E7-7B4A-49EB-911B-C7C1A9C10D00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느낀점</a:t>
            </a:r>
            <a:endParaRPr lang="ko-KR" altLang="en-US" sz="2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883C4A-A20A-494B-91FB-41DCEB9CBC94}"/>
              </a:ext>
            </a:extLst>
          </p:cNvPr>
          <p:cNvSpPr/>
          <p:nvPr/>
        </p:nvSpPr>
        <p:spPr>
          <a:xfrm>
            <a:off x="638872" y="1042570"/>
            <a:ext cx="4040079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잘한 부분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아쉬운 부분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도움된 부분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321B37-641E-48FF-BFF8-AAE3E49CE43D}"/>
              </a:ext>
            </a:extLst>
          </p:cNvPr>
          <p:cNvSpPr/>
          <p:nvPr/>
        </p:nvSpPr>
        <p:spPr>
          <a:xfrm>
            <a:off x="405161" y="1867109"/>
            <a:ext cx="11381678" cy="4214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배경륜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(IoT)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각각의 분야에서 서로 무엇을 다루는지 몰라서 많이 헤맸던 것 같습니다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IoT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분야에서 혼자 진행을 하는 것이 처음이라 부담도 많이 됐고 생각보다 많은 기능을 구현하지 못하였습니다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이번 프로젝트를 계기로 새로운 기능들을 많이 익힐 수 있었고 협업하는데 있어 어떠한 문제점들이 생기고 어떻게 해결해 나가는지를 배울 수 있어서 좋았습니다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김용현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(AI)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프로젝트를 진행하면서 짧은 기간 내에 주제 선정 및 세부화에 대한 어려움이 있었으나 의사소통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문서화의 중요성과 정해진 시간 안에 팀원들과 합심하여 목표를 향해서 고군분투해 얻어낸 값진 경험이었습니다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허성현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(IoT)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빅데이터 분야에서 감정 분석 하는 과정을 보면서 많이 배웠습니다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Dialog Flow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사용해보면서 감정 분석을 진행했는데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분야 분들과 소통하면서 문제를 해결할 수 있었습니다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시간이 부족해서 디테일한 이벤트를 구현해내지 못한 것이 아쉽습니다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그래도 이렇게 하나의 프로젝트를 완성해보면서 정말 값진 경험이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된것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같습니다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다들 수고 많으셨습니다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^^.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043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3272507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0500C7-02C5-4B0F-AFB2-7E29AEB3DE29}"/>
              </a:ext>
            </a:extLst>
          </p:cNvPr>
          <p:cNvSpPr/>
          <p:nvPr/>
        </p:nvSpPr>
        <p:spPr>
          <a:xfrm>
            <a:off x="261194" y="1099796"/>
            <a:ext cx="3980371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코로나 블루 및 우울증 환자의 증가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F18D9E-D6D6-48E6-8435-A9C4C789B638}"/>
              </a:ext>
            </a:extLst>
          </p:cNvPr>
          <p:cNvSpPr txBox="1"/>
          <p:nvPr/>
        </p:nvSpPr>
        <p:spPr>
          <a:xfrm>
            <a:off x="8032823" y="4514433"/>
            <a:ext cx="287447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정신 질병으로 산재를 신청한 현황이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년에 급격한 수치로 늘어났다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4CA369-520B-442B-9AA3-DD01D59BECDD}"/>
              </a:ext>
            </a:extLst>
          </p:cNvPr>
          <p:cNvSpPr txBox="1"/>
          <p:nvPr/>
        </p:nvSpPr>
        <p:spPr>
          <a:xfrm>
            <a:off x="1252310" y="4518835"/>
            <a:ext cx="2986688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코로나로 인해 우울증을 겪는 인원이 최대치를 달성하려고 한다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19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년에는 약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만명이 우울증 치료를 받았으나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년도에는 상반기에만 약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만명으로 계산되어 최대치를 경신했다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0A3355-77AA-41B0-8A29-A1B52E5FB6E9}"/>
              </a:ext>
            </a:extLst>
          </p:cNvPr>
          <p:cNvSpPr txBox="1"/>
          <p:nvPr/>
        </p:nvSpPr>
        <p:spPr>
          <a:xfrm>
            <a:off x="4472411" y="4518835"/>
            <a:ext cx="3247176" cy="145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졸업 혹은 중퇴한 청년 중 미취업자의 수가 이전보다 늘어나고 있으며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년간 연령대별 우울증 환자 수를 보면 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증가율이 가장 높다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코로나로 취업시장이 불안해지면서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좌절감이 커진 것이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 우울증 환자 증가의 주요 원인이다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E38B1EB-09C5-4888-9C1C-4203F3CD56B0}"/>
              </a:ext>
            </a:extLst>
          </p:cNvPr>
          <p:cNvGrpSpPr/>
          <p:nvPr/>
        </p:nvGrpSpPr>
        <p:grpSpPr>
          <a:xfrm>
            <a:off x="1093143" y="1812323"/>
            <a:ext cx="10005713" cy="4234248"/>
            <a:chOff x="1093143" y="1927655"/>
            <a:chExt cx="10005713" cy="397063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DE7D41A-9F9F-40EC-BC7F-C0BA02DD8E8D}"/>
                </a:ext>
              </a:extLst>
            </p:cNvPr>
            <p:cNvSpPr/>
            <p:nvPr/>
          </p:nvSpPr>
          <p:spPr>
            <a:xfrm>
              <a:off x="1093143" y="1927655"/>
              <a:ext cx="10005713" cy="3970636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D0D2E37-57C1-4C18-920C-9BEEDED4DC9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062" y="1927655"/>
              <a:ext cx="0" cy="3970636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9ED3474-056D-4E39-95A0-9EDFD6AF93AB}"/>
                </a:ext>
              </a:extLst>
            </p:cNvPr>
            <p:cNvCxnSpPr>
              <a:cxnSpLocks/>
            </p:cNvCxnSpPr>
            <p:nvPr/>
          </p:nvCxnSpPr>
          <p:spPr>
            <a:xfrm>
              <a:off x="7799408" y="1927655"/>
              <a:ext cx="0" cy="3970636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443081-AAA0-44E5-BFA2-BF0792BDD367}"/>
              </a:ext>
            </a:extLst>
          </p:cNvPr>
          <p:cNvSpPr/>
          <p:nvPr/>
        </p:nvSpPr>
        <p:spPr>
          <a:xfrm>
            <a:off x="1406516" y="4007636"/>
            <a:ext cx="2684879" cy="30899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우울증 겪는 인원 최대치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CAC027-CB69-4FF6-B7A6-1032382C4A00}"/>
              </a:ext>
            </a:extLst>
          </p:cNvPr>
          <p:cNvSpPr/>
          <p:nvPr/>
        </p:nvSpPr>
        <p:spPr>
          <a:xfrm>
            <a:off x="4756627" y="4007636"/>
            <a:ext cx="2684879" cy="30899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미취업자 증가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D863D55-812C-4584-9B02-225E3FD05D8C}"/>
              </a:ext>
            </a:extLst>
          </p:cNvPr>
          <p:cNvCxnSpPr/>
          <p:nvPr/>
        </p:nvCxnSpPr>
        <p:spPr>
          <a:xfrm>
            <a:off x="1334246" y="4007636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3A66870-7809-453C-8016-7E0C1FB06766}"/>
              </a:ext>
            </a:extLst>
          </p:cNvPr>
          <p:cNvCxnSpPr/>
          <p:nvPr/>
        </p:nvCxnSpPr>
        <p:spPr>
          <a:xfrm>
            <a:off x="4135110" y="4001270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A885CF7-18AB-473B-935B-0FA550C2FDC9}"/>
              </a:ext>
            </a:extLst>
          </p:cNvPr>
          <p:cNvCxnSpPr/>
          <p:nvPr/>
        </p:nvCxnSpPr>
        <p:spPr>
          <a:xfrm>
            <a:off x="4691523" y="4007636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74A583C-DDD7-4FE0-A401-5FAB30D71F04}"/>
              </a:ext>
            </a:extLst>
          </p:cNvPr>
          <p:cNvCxnSpPr/>
          <p:nvPr/>
        </p:nvCxnSpPr>
        <p:spPr>
          <a:xfrm>
            <a:off x="7496413" y="4001270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>
            <a:extLst>
              <a:ext uri="{FF2B5EF4-FFF2-40B4-BE49-F238E27FC236}">
                <a16:creationId xmlns:a16="http://schemas.microsoft.com/office/drawing/2014/main" id="{BC9753D4-749F-434B-93BE-8826DF31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823" y="1979170"/>
            <a:ext cx="2741629" cy="182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124CE8-3A2D-4E2C-B237-04EB7D52A8BB}"/>
              </a:ext>
            </a:extLst>
          </p:cNvPr>
          <p:cNvSpPr/>
          <p:nvPr/>
        </p:nvSpPr>
        <p:spPr>
          <a:xfrm>
            <a:off x="8097869" y="4007636"/>
            <a:ext cx="2684879" cy="30899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정신질병 산재 신청 현황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FA4F3B8-1A8D-4CFF-B3E6-FC9EE25F062D}"/>
              </a:ext>
            </a:extLst>
          </p:cNvPr>
          <p:cNvCxnSpPr/>
          <p:nvPr/>
        </p:nvCxnSpPr>
        <p:spPr>
          <a:xfrm>
            <a:off x="8032765" y="4007636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70846B4-A7C7-4752-B77B-DE09DC0E7F38}"/>
              </a:ext>
            </a:extLst>
          </p:cNvPr>
          <p:cNvCxnSpPr/>
          <p:nvPr/>
        </p:nvCxnSpPr>
        <p:spPr>
          <a:xfrm>
            <a:off x="10837655" y="4001270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E2FA1E2-AA2E-4FD3-B4CC-B09FBB40E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03" y="1964224"/>
            <a:ext cx="2577044" cy="18452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D98477-DB07-4897-97D8-211808E8E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85" y="1930376"/>
            <a:ext cx="2766645" cy="196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76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A18F52F-8285-4800-B30B-F336D0BB68D7}"/>
              </a:ext>
            </a:extLst>
          </p:cNvPr>
          <p:cNvGrpSpPr/>
          <p:nvPr/>
        </p:nvGrpSpPr>
        <p:grpSpPr>
          <a:xfrm>
            <a:off x="4744306" y="2784278"/>
            <a:ext cx="2703388" cy="1289445"/>
            <a:chOff x="4736756" y="2784844"/>
            <a:chExt cx="2703388" cy="12894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CC0353-E2B6-46AF-901F-FE0440CD21EE}"/>
                </a:ext>
              </a:extLst>
            </p:cNvPr>
            <p:cNvSpPr txBox="1"/>
            <p:nvPr/>
          </p:nvSpPr>
          <p:spPr>
            <a:xfrm>
              <a:off x="5020502" y="2890391"/>
              <a:ext cx="215099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 err="1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경청해주셔서</a:t>
              </a:r>
              <a:endParaRPr lang="en-US" altLang="ko-KR" sz="24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dist"/>
              <a:r>
                <a:rPr lang="ko-KR" altLang="en-US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감사합니다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DCD1B1F-F289-45DF-8147-136721D812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6756" y="2784844"/>
              <a:ext cx="250794" cy="4466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37D3CB6-F2E8-4E60-8C96-A1EF2FA33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9350" y="3627675"/>
              <a:ext cx="250794" cy="4466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4991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3272507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0500C7-02C5-4B0F-AFB2-7E29AEB3DE29}"/>
              </a:ext>
            </a:extLst>
          </p:cNvPr>
          <p:cNvSpPr/>
          <p:nvPr/>
        </p:nvSpPr>
        <p:spPr>
          <a:xfrm>
            <a:off x="258253" y="1167708"/>
            <a:ext cx="3980371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코로나 블루 및 우울증 환자의 증가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48DFB7C-6D5A-40B1-9CBF-719995A76F6F}"/>
              </a:ext>
            </a:extLst>
          </p:cNvPr>
          <p:cNvSpPr/>
          <p:nvPr/>
        </p:nvSpPr>
        <p:spPr>
          <a:xfrm>
            <a:off x="778727" y="3966408"/>
            <a:ext cx="10634547" cy="2380634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945CA7A-F1CF-4B29-A278-C9EDCF38E29B}"/>
              </a:ext>
            </a:extLst>
          </p:cNvPr>
          <p:cNvSpPr/>
          <p:nvPr/>
        </p:nvSpPr>
        <p:spPr>
          <a:xfrm>
            <a:off x="778727" y="2028966"/>
            <a:ext cx="4538546" cy="179686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3E91571-0A42-4D64-BCE7-3E89B67F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45" y="2502625"/>
            <a:ext cx="4090695" cy="91879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319933F-CCF8-4A56-AF38-D0818EBC641C}"/>
              </a:ext>
            </a:extLst>
          </p:cNvPr>
          <p:cNvSpPr/>
          <p:nvPr/>
        </p:nvSpPr>
        <p:spPr>
          <a:xfrm>
            <a:off x="5501619" y="2028965"/>
            <a:ext cx="5911654" cy="179686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35">
            <a:extLst>
              <a:ext uri="{FF2B5EF4-FFF2-40B4-BE49-F238E27FC236}">
                <a16:creationId xmlns:a16="http://schemas.microsoft.com/office/drawing/2014/main" id="{A48192E2-52D6-45F9-96AF-FD7AB34EF42A}"/>
              </a:ext>
            </a:extLst>
          </p:cNvPr>
          <p:cNvSpPr txBox="1"/>
          <p:nvPr/>
        </p:nvSpPr>
        <p:spPr>
          <a:xfrm>
            <a:off x="5665457" y="2248365"/>
            <a:ext cx="5529798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블루는 코로나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ko-KR" altLang="en-US" sz="14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우울감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(blue)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ko-KR" altLang="en-US" sz="14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합져진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신조어로 </a:t>
            </a:r>
            <a:r>
              <a:rPr lang="ko-KR" altLang="en-US" sz="14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</a:t>
            </a:r>
            <a:r>
              <a:rPr lang="en-US" altLang="ko-KR" sz="14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</a:t>
            </a:r>
            <a:r>
              <a:rPr lang="ko-KR" altLang="en-US" sz="14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인한 자가격리나 사회적 거리두기 등으로 일상생활에 큰 변화가 닥치면서 생긴 우울감이나 무기력증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뜻한다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왼쪽처럼 각 지자체에서 마음을 다루기 위한 복지가 제공될 만큼 심각한 상황이다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F51BEC-55EB-4560-B14B-B2D6C3C60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094" y="4224624"/>
            <a:ext cx="2768650" cy="185181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06B5972-5499-43EE-BB8D-8D131FD310C5}"/>
              </a:ext>
            </a:extLst>
          </p:cNvPr>
          <p:cNvSpPr txBox="1"/>
          <p:nvPr/>
        </p:nvSpPr>
        <p:spPr>
          <a:xfrm>
            <a:off x="1007295" y="4148335"/>
            <a:ext cx="6096000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 들어 우울증 환자가 급증한 데는 코로나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 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사태의 장기화가 직접적인 영향을 미쳤다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한국건강증진개발원이 전국의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20∼65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남녀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1031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명을 온라인으로 설문조사해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발표한 결과 </a:t>
            </a:r>
            <a:r>
              <a:rPr lang="ko-KR" altLang="en-US" sz="1400" b="1" i="0" dirty="0">
                <a:effectLst/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응답자의 </a:t>
            </a:r>
            <a:r>
              <a:rPr lang="en-US" altLang="ko-KR" sz="1400" b="1" i="0" dirty="0">
                <a:effectLst/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40.7%</a:t>
            </a:r>
            <a:r>
              <a:rPr lang="ko-KR" altLang="en-US" sz="1400" b="1" i="0" dirty="0">
                <a:effectLst/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‘코로나 </a:t>
            </a:r>
            <a:r>
              <a:rPr lang="ko-KR" altLang="en-US" sz="1400" b="1" i="0" dirty="0" err="1">
                <a:effectLst/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블루’를</a:t>
            </a:r>
            <a:r>
              <a:rPr lang="ko-KR" altLang="en-US" sz="1400" b="1" i="0" dirty="0">
                <a:effectLst/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경험한 적이 있다고 답했다</a:t>
            </a:r>
            <a:r>
              <a:rPr lang="en-US" altLang="ko-KR" sz="1400" b="1" i="0" dirty="0">
                <a:effectLst/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앞서 올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경기연구원이 전국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시도에 거주하는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이상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1500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명을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설문조사했을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때는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47.5%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코로나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인해 ‘다소’ 또는 ‘심각’ 수준의 불안이나 우울을 느낀다고 답했다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 </a:t>
            </a:r>
            <a:endParaRPr lang="ko-KR" altLang="en-US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225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9F18D9E-D6D6-48E6-8435-A9C4C789B638}"/>
              </a:ext>
            </a:extLst>
          </p:cNvPr>
          <p:cNvSpPr txBox="1"/>
          <p:nvPr/>
        </p:nvSpPr>
        <p:spPr>
          <a:xfrm>
            <a:off x="8079063" y="5056431"/>
            <a:ext cx="3413009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정신 질병으로 산재를 신청한 현황이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년에 급격한 수치로 늘어났다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4CA369-520B-442B-9AA3-DD01D59BECDD}"/>
              </a:ext>
            </a:extLst>
          </p:cNvPr>
          <p:cNvSpPr txBox="1"/>
          <p:nvPr/>
        </p:nvSpPr>
        <p:spPr>
          <a:xfrm>
            <a:off x="699927" y="5056431"/>
            <a:ext cx="3430883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코로나로 인해 우울증을 겪는 인원이 최대치를 달성하려고 한다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19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년에는 약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만명이 우울증 치료를 받았으나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년도에는 상반기에만 약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만명으로 계산되어 최대치를 경신했다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0A3355-77AA-41B0-8A29-A1B52E5FB6E9}"/>
              </a:ext>
            </a:extLst>
          </p:cNvPr>
          <p:cNvSpPr txBox="1"/>
          <p:nvPr/>
        </p:nvSpPr>
        <p:spPr>
          <a:xfrm>
            <a:off x="4390215" y="5056431"/>
            <a:ext cx="3430883" cy="145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졸업 혹은 중퇴한 청년 중 미취업자의 수가 이전보다 늘어나고 있으며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년간 연령대별 우울증 환자 수를 보면 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증가율이 가장 높다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코로나로 취업시장이 불안해지면서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좌절감이 커진 것이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 우울증 환자 증가의 주요 원인이다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E38B1EB-09C5-4888-9C1C-4203F3CD56B0}"/>
              </a:ext>
            </a:extLst>
          </p:cNvPr>
          <p:cNvGrpSpPr/>
          <p:nvPr/>
        </p:nvGrpSpPr>
        <p:grpSpPr>
          <a:xfrm>
            <a:off x="592857" y="1812322"/>
            <a:ext cx="11006284" cy="4268913"/>
            <a:chOff x="1093143" y="1927655"/>
            <a:chExt cx="10005713" cy="397063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DE7D41A-9F9F-40EC-BC7F-C0BA02DD8E8D}"/>
                </a:ext>
              </a:extLst>
            </p:cNvPr>
            <p:cNvSpPr/>
            <p:nvPr/>
          </p:nvSpPr>
          <p:spPr>
            <a:xfrm>
              <a:off x="1093143" y="1927655"/>
              <a:ext cx="10005713" cy="3970636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D0D2E37-57C1-4C18-920C-9BEEDED4DC9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062" y="1927655"/>
              <a:ext cx="0" cy="3970636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9ED3474-056D-4E39-95A0-9EDFD6AF93AB}"/>
                </a:ext>
              </a:extLst>
            </p:cNvPr>
            <p:cNvCxnSpPr>
              <a:cxnSpLocks/>
            </p:cNvCxnSpPr>
            <p:nvPr/>
          </p:nvCxnSpPr>
          <p:spPr>
            <a:xfrm>
              <a:off x="7799408" y="1927655"/>
              <a:ext cx="0" cy="3970636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443081-AAA0-44E5-BFA2-BF0792BDD367}"/>
              </a:ext>
            </a:extLst>
          </p:cNvPr>
          <p:cNvSpPr/>
          <p:nvPr/>
        </p:nvSpPr>
        <p:spPr>
          <a:xfrm>
            <a:off x="854082" y="4626050"/>
            <a:ext cx="3108201" cy="30899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우울 키워드 네이버 뉴스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CAC027-CB69-4FF6-B7A6-1032382C4A00}"/>
              </a:ext>
            </a:extLst>
          </p:cNvPr>
          <p:cNvSpPr/>
          <p:nvPr/>
        </p:nvSpPr>
        <p:spPr>
          <a:xfrm>
            <a:off x="4554432" y="4624559"/>
            <a:ext cx="3087712" cy="30899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우울증 키워드 네이버 뉴스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D863D55-812C-4584-9B02-225E3FD05D8C}"/>
              </a:ext>
            </a:extLst>
          </p:cNvPr>
          <p:cNvCxnSpPr/>
          <p:nvPr/>
        </p:nvCxnSpPr>
        <p:spPr>
          <a:xfrm>
            <a:off x="788978" y="4626050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3A66870-7809-453C-8016-7E0C1FB06766}"/>
              </a:ext>
            </a:extLst>
          </p:cNvPr>
          <p:cNvCxnSpPr/>
          <p:nvPr/>
        </p:nvCxnSpPr>
        <p:spPr>
          <a:xfrm>
            <a:off x="4038075" y="4619684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A885CF7-18AB-473B-935B-0FA550C2FDC9}"/>
              </a:ext>
            </a:extLst>
          </p:cNvPr>
          <p:cNvCxnSpPr/>
          <p:nvPr/>
        </p:nvCxnSpPr>
        <p:spPr>
          <a:xfrm>
            <a:off x="4472411" y="4624559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74A583C-DDD7-4FE0-A401-5FAB30D71F04}"/>
              </a:ext>
            </a:extLst>
          </p:cNvPr>
          <p:cNvCxnSpPr/>
          <p:nvPr/>
        </p:nvCxnSpPr>
        <p:spPr>
          <a:xfrm>
            <a:off x="7707247" y="4618193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124CE8-3A2D-4E2C-B237-04EB7D52A8BB}"/>
              </a:ext>
            </a:extLst>
          </p:cNvPr>
          <p:cNvSpPr/>
          <p:nvPr/>
        </p:nvSpPr>
        <p:spPr>
          <a:xfrm>
            <a:off x="8232250" y="4630317"/>
            <a:ext cx="3090336" cy="30899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우울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우울증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코로나블루 트위터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FA4F3B8-1A8D-4CFF-B3E6-FC9EE25F062D}"/>
              </a:ext>
            </a:extLst>
          </p:cNvPr>
          <p:cNvCxnSpPr/>
          <p:nvPr/>
        </p:nvCxnSpPr>
        <p:spPr>
          <a:xfrm>
            <a:off x="8169645" y="4624559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70846B4-A7C7-4752-B77B-DE09DC0E7F38}"/>
              </a:ext>
            </a:extLst>
          </p:cNvPr>
          <p:cNvCxnSpPr/>
          <p:nvPr/>
        </p:nvCxnSpPr>
        <p:spPr>
          <a:xfrm>
            <a:off x="11400257" y="4624559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8DB4550E-88B3-4820-8B87-A13F771CC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33" y="1987329"/>
            <a:ext cx="3231624" cy="242371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539EB51-4988-4A26-9C90-47378CDD2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53" y="1987329"/>
            <a:ext cx="3231624" cy="242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4115401-32A7-4CD5-BE5B-62E48295C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254" y="1987329"/>
            <a:ext cx="3231624" cy="242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1178536-B45C-4F03-A7FC-3CC6BEEA212F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FA86975-D7A9-4FEB-B020-2ED110FFC25B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B95EA95-AEBB-4A6F-8C37-4CBE602D3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3A3600A-B82F-468C-94EF-6ECEB55F8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F61B5EC-1047-49FB-BE9C-7E37D7BF91D9}"/>
              </a:ext>
            </a:extLst>
          </p:cNvPr>
          <p:cNvSpPr/>
          <p:nvPr/>
        </p:nvSpPr>
        <p:spPr>
          <a:xfrm>
            <a:off x="1502692" y="510958"/>
            <a:ext cx="3272507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DE00F0-A138-4ACA-8E43-7E673931F82B}"/>
              </a:ext>
            </a:extLst>
          </p:cNvPr>
          <p:cNvSpPr/>
          <p:nvPr/>
        </p:nvSpPr>
        <p:spPr>
          <a:xfrm>
            <a:off x="261194" y="1099796"/>
            <a:ext cx="3980371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코로나 블루 및 우울증 환자의 증가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685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653640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F36169-E779-482C-85F1-E055048959EE}"/>
              </a:ext>
            </a:extLst>
          </p:cNvPr>
          <p:cNvSpPr/>
          <p:nvPr/>
        </p:nvSpPr>
        <p:spPr>
          <a:xfrm>
            <a:off x="1064012" y="2079811"/>
            <a:ext cx="4035576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“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우울증 환자에게 음악청취가 도움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”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5D27FF4-84CD-44D5-9A52-00B72597198F}"/>
              </a:ext>
            </a:extLst>
          </p:cNvPr>
          <p:cNvGrpSpPr/>
          <p:nvPr/>
        </p:nvGrpSpPr>
        <p:grpSpPr>
          <a:xfrm>
            <a:off x="6312746" y="1616524"/>
            <a:ext cx="4334913" cy="4309205"/>
            <a:chOff x="6096000" y="1401063"/>
            <a:chExt cx="4768404" cy="474012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984A6D6-F691-4164-BBE3-470FF96DDCCE}"/>
                </a:ext>
              </a:extLst>
            </p:cNvPr>
            <p:cNvSpPr/>
            <p:nvPr/>
          </p:nvSpPr>
          <p:spPr>
            <a:xfrm flipV="1">
              <a:off x="6096000" y="1401063"/>
              <a:ext cx="4749025" cy="320108"/>
            </a:xfrm>
            <a:prstGeom prst="rect">
              <a:avLst/>
            </a:prstGeom>
            <a:solidFill>
              <a:srgbClr val="F2F2F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5D1DD3B-8FF0-425E-9B0B-0AA7C4A92FCB}"/>
                </a:ext>
              </a:extLst>
            </p:cNvPr>
            <p:cNvSpPr/>
            <p:nvPr/>
          </p:nvSpPr>
          <p:spPr>
            <a:xfrm flipV="1">
              <a:off x="6115379" y="5821081"/>
              <a:ext cx="4749025" cy="320108"/>
            </a:xfrm>
            <a:prstGeom prst="rect">
              <a:avLst/>
            </a:prstGeom>
            <a:solidFill>
              <a:srgbClr val="F2F2F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8E0095B-6DCA-4A62-92E9-8DC1DD8EA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379" y="1715983"/>
              <a:ext cx="4729646" cy="4105098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C570A3-F5DE-4B12-95BF-2853621C47C4}"/>
              </a:ext>
            </a:extLst>
          </p:cNvPr>
          <p:cNvSpPr/>
          <p:nvPr/>
        </p:nvSpPr>
        <p:spPr>
          <a:xfrm>
            <a:off x="699926" y="1902814"/>
            <a:ext cx="4786473" cy="3547726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35">
            <a:extLst>
              <a:ext uri="{FF2B5EF4-FFF2-40B4-BE49-F238E27FC236}">
                <a16:creationId xmlns:a16="http://schemas.microsoft.com/office/drawing/2014/main" id="{7BB67687-E7A1-4844-A049-B1F95F4EBE67}"/>
              </a:ext>
            </a:extLst>
          </p:cNvPr>
          <p:cNvSpPr txBox="1"/>
          <p:nvPr/>
        </p:nvSpPr>
        <p:spPr>
          <a:xfrm>
            <a:off x="925129" y="2814917"/>
            <a:ext cx="4313343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연구의 결과를 종합해보면 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음악청취 프로그램 적용이 학업스트레스 감소에 영향을 주는 나타났으며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우울증에도 효과가 있는 것으로 나타나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정신질환환자에게 음악청취 프로그램 적용과 함께 치료를 병행한다면 치료효과를 볼 수 있을 것으로 사료된다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장철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“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음악청취가 학업스트레스와 우울증에 미치는 영향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”, 2016.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682787-8F85-4709-BC9F-20F301402EC1}"/>
              </a:ext>
            </a:extLst>
          </p:cNvPr>
          <p:cNvSpPr/>
          <p:nvPr/>
        </p:nvSpPr>
        <p:spPr>
          <a:xfrm>
            <a:off x="258254" y="1167708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음악과 감정의 상관관계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09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653640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F36169-E779-482C-85F1-E055048959EE}"/>
              </a:ext>
            </a:extLst>
          </p:cNvPr>
          <p:cNvSpPr/>
          <p:nvPr/>
        </p:nvSpPr>
        <p:spPr>
          <a:xfrm>
            <a:off x="206073" y="1167708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조명색과 감정의 상관관계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C570A3-F5DE-4B12-95BF-2853621C47C4}"/>
              </a:ext>
            </a:extLst>
          </p:cNvPr>
          <p:cNvSpPr/>
          <p:nvPr/>
        </p:nvSpPr>
        <p:spPr>
          <a:xfrm>
            <a:off x="552438" y="1902814"/>
            <a:ext cx="5407482" cy="3836062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35">
            <a:extLst>
              <a:ext uri="{FF2B5EF4-FFF2-40B4-BE49-F238E27FC236}">
                <a16:creationId xmlns:a16="http://schemas.microsoft.com/office/drawing/2014/main" id="{7BB67687-E7A1-4844-A049-B1F95F4EBE67}"/>
              </a:ext>
            </a:extLst>
          </p:cNvPr>
          <p:cNvSpPr txBox="1"/>
          <p:nvPr/>
        </p:nvSpPr>
        <p:spPr>
          <a:xfrm>
            <a:off x="767414" y="2709895"/>
            <a:ext cx="497752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실험 결과 각 조명 색상은 기존 색채감성연구에서 드러난 감성적 이미지와 대체로 유사한 감정을 나타내는 것으로 평가되었다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중략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이와 더불어 모든 깜빡임 속도에서 한 쪽의 밸런스가 두드러지는 색상을 관찰할 수 있었는데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red, purple, yellow, white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나타났다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red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purple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부정적인 감정이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yellow, white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긍정적인 감정이 두드러졌다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endParaRPr lang="en-US" altLang="ko-KR" sz="1200" b="1" dirty="0">
              <a:highlight>
                <a:srgbClr val="FFC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박진희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“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실내조명의 색과 조도에 따른 감정 상태에 관한 연구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”, 2016.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F55A8E-033D-4D0A-B448-A5A69F4A82EC}"/>
              </a:ext>
            </a:extLst>
          </p:cNvPr>
          <p:cNvSpPr/>
          <p:nvPr/>
        </p:nvSpPr>
        <p:spPr>
          <a:xfrm>
            <a:off x="6096000" y="1902814"/>
            <a:ext cx="5686424" cy="3174011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D1CD9325-87F6-4942-B2AC-5614629F2759}"/>
              </a:ext>
            </a:extLst>
          </p:cNvPr>
          <p:cNvSpPr txBox="1"/>
          <p:nvPr/>
        </p:nvSpPr>
        <p:spPr>
          <a:xfrm>
            <a:off x="6192983" y="1974791"/>
            <a:ext cx="558944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조명은 저 조도에서 혼란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당황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분노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적개심을 가장 많이 유발했다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대체로 활기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활동을 제외한 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감정을 유발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했는데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중에서도 분노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적개심을 특히 많이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낙담과 피곤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무력은 그다지 유발하지 않는 것으로 나타났다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조명은 고 조도에서 활기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활동을 가장 많이 유발했다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조도가 높은 경우 활기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활동이 느껴지고 조도가 내려갈수록 우울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낙담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무력이 들기 시작하며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 조도의 경우 혼란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당황과 긴장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불안이 느껴졌다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중략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sz="1200" b="1" dirty="0">
              <a:highlight>
                <a:srgbClr val="FFC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현윤아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“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디바이스의 조명효과에 대한 사용자의 감정 평가 분석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”, 2019.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9C7074-9F40-40A0-8094-69E68F162526}"/>
              </a:ext>
            </a:extLst>
          </p:cNvPr>
          <p:cNvSpPr/>
          <p:nvPr/>
        </p:nvSpPr>
        <p:spPr>
          <a:xfrm>
            <a:off x="1286733" y="2042736"/>
            <a:ext cx="3938889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“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각 조명 색상이 다양한 감정을 유발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0749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653640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F36169-E779-482C-85F1-E055048959EE}"/>
              </a:ext>
            </a:extLst>
          </p:cNvPr>
          <p:cNvSpPr/>
          <p:nvPr/>
        </p:nvSpPr>
        <p:spPr>
          <a:xfrm>
            <a:off x="638872" y="1167708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주제 소개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D03CC-B6F5-4C2A-9334-5BE4278891C7}"/>
              </a:ext>
            </a:extLst>
          </p:cNvPr>
          <p:cNvSpPr txBox="1"/>
          <p:nvPr/>
        </p:nvSpPr>
        <p:spPr>
          <a:xfrm>
            <a:off x="2351699" y="2890391"/>
            <a:ext cx="7488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안녕이 </a:t>
            </a: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</a:t>
            </a:r>
          </a:p>
          <a:p>
            <a:pPr algn="ctr"/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감정 힐링을 위한 </a:t>
            </a:r>
            <a:r>
              <a:rPr lang="ko-KR" altLang="en-US" sz="3200" b="1" dirty="0" err="1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챗봇</a:t>
            </a:r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기반 스마트 램프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3914C5-B4F1-4D69-A69A-F8E5DD59344D}"/>
              </a:ext>
            </a:extLst>
          </p:cNvPr>
          <p:cNvSpPr/>
          <p:nvPr/>
        </p:nvSpPr>
        <p:spPr>
          <a:xfrm>
            <a:off x="3132595" y="3967609"/>
            <a:ext cx="5926808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서비스 대상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: 1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인 가구 및 감정 힐링을 필요로 하는 사람들 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6752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E307168-0044-400A-8194-52D2D13B22A2}"/>
              </a:ext>
            </a:extLst>
          </p:cNvPr>
          <p:cNvSpPr/>
          <p:nvPr/>
        </p:nvSpPr>
        <p:spPr>
          <a:xfrm flipV="1">
            <a:off x="7536970" y="2023558"/>
            <a:ext cx="2883991" cy="320108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B9A88-5D32-4A5F-B73E-2C9337133E76}"/>
              </a:ext>
            </a:extLst>
          </p:cNvPr>
          <p:cNvSpPr/>
          <p:nvPr/>
        </p:nvSpPr>
        <p:spPr>
          <a:xfrm flipV="1">
            <a:off x="7536970" y="5142017"/>
            <a:ext cx="2883991" cy="320108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943896-A16A-4340-B245-9CC392E1D935}"/>
              </a:ext>
            </a:extLst>
          </p:cNvPr>
          <p:cNvSpPr/>
          <p:nvPr/>
        </p:nvSpPr>
        <p:spPr>
          <a:xfrm>
            <a:off x="1314664" y="1125585"/>
            <a:ext cx="5357898" cy="401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챗봇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음성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을 통해 사용자의 감정을 분석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해당 감정에 알맞은 조명 출력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해당 감정에 알맞은 음악 출력</a:t>
            </a:r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028" name="Picture 4" descr="LED 무드등 블루투스 스피커-에이핀 바보사랑">
            <a:extLst>
              <a:ext uri="{FF2B5EF4-FFF2-40B4-BE49-F238E27FC236}">
                <a16:creationId xmlns:a16="http://schemas.microsoft.com/office/drawing/2014/main" id="{520D66F9-2016-484F-888B-E6DF0DC7D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319" y="2173072"/>
            <a:ext cx="3139539" cy="313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35761E-A922-4418-9B58-DF98B5F24266}"/>
              </a:ext>
            </a:extLst>
          </p:cNvPr>
          <p:cNvSpPr/>
          <p:nvPr/>
        </p:nvSpPr>
        <p:spPr>
          <a:xfrm>
            <a:off x="638872" y="1167708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주요 기능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C744C10-DF11-4804-84D4-7E38ED2B0053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D25208-8631-4342-BF16-62CC61EE9994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A66474-D07E-46D5-BE7C-3170D7BBC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9D53B9D-5DC5-4F24-8E76-8E3638F06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2CBE83-FA94-4B25-B549-CEFA768B8C7A}"/>
              </a:ext>
            </a:extLst>
          </p:cNvPr>
          <p:cNvSpPr/>
          <p:nvPr/>
        </p:nvSpPr>
        <p:spPr>
          <a:xfrm>
            <a:off x="1502692" y="510958"/>
            <a:ext cx="653640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</p:spTree>
    <p:extLst>
      <p:ext uri="{BB962C8B-B14F-4D97-AF65-F5344CB8AC3E}">
        <p14:creationId xmlns:p14="http://schemas.microsoft.com/office/powerpoint/2010/main" val="3128480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2987</TotalTime>
  <Words>1580</Words>
  <Application>Microsoft Office PowerPoint</Application>
  <PresentationFormat>와이드스크린</PresentationFormat>
  <Paragraphs>248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맑은 고딕</vt:lpstr>
      <vt:lpstr>나눔바른고딕 Light</vt:lpstr>
      <vt:lpstr>Arial</vt:lpstr>
      <vt:lpstr>DX시인과나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JIHYEONG</dc:creator>
  <cp:lastModifiedBy>nida16@office.khu.ac.kr</cp:lastModifiedBy>
  <cp:revision>184</cp:revision>
  <dcterms:created xsi:type="dcterms:W3CDTF">2018-06-01T11:55:20Z</dcterms:created>
  <dcterms:modified xsi:type="dcterms:W3CDTF">2021-06-29T13:45:40Z</dcterms:modified>
</cp:coreProperties>
</file>